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</p:sldMasterIdLst>
  <p:notesMasterIdLst>
    <p:notesMasterId r:id="rId71"/>
  </p:notesMasterIdLst>
  <p:sldIdLst>
    <p:sldId id="325" r:id="rId2"/>
    <p:sldId id="327" r:id="rId3"/>
    <p:sldId id="369" r:id="rId4"/>
    <p:sldId id="361" r:id="rId5"/>
    <p:sldId id="362" r:id="rId6"/>
    <p:sldId id="363" r:id="rId7"/>
    <p:sldId id="383" r:id="rId8"/>
    <p:sldId id="365" r:id="rId9"/>
    <p:sldId id="286" r:id="rId10"/>
    <p:sldId id="360" r:id="rId11"/>
    <p:sldId id="287" r:id="rId12"/>
    <p:sldId id="329" r:id="rId13"/>
    <p:sldId id="343" r:id="rId14"/>
    <p:sldId id="344" r:id="rId15"/>
    <p:sldId id="345" r:id="rId16"/>
    <p:sldId id="346" r:id="rId17"/>
    <p:sldId id="385" r:id="rId18"/>
    <p:sldId id="386" r:id="rId19"/>
    <p:sldId id="387" r:id="rId20"/>
    <p:sldId id="428" r:id="rId21"/>
    <p:sldId id="388" r:id="rId22"/>
    <p:sldId id="290" r:id="rId23"/>
    <p:sldId id="306" r:id="rId24"/>
    <p:sldId id="413" r:id="rId25"/>
    <p:sldId id="291" r:id="rId26"/>
    <p:sldId id="307" r:id="rId27"/>
    <p:sldId id="308" r:id="rId28"/>
    <p:sldId id="423" r:id="rId29"/>
    <p:sldId id="426" r:id="rId30"/>
    <p:sldId id="310" r:id="rId31"/>
    <p:sldId id="311" r:id="rId32"/>
    <p:sldId id="312" r:id="rId33"/>
    <p:sldId id="314" r:id="rId34"/>
    <p:sldId id="313" r:id="rId35"/>
    <p:sldId id="315" r:id="rId36"/>
    <p:sldId id="422" r:id="rId37"/>
    <p:sldId id="297" r:id="rId38"/>
    <p:sldId id="389" r:id="rId39"/>
    <p:sldId id="393" r:id="rId40"/>
    <p:sldId id="417" r:id="rId41"/>
    <p:sldId id="371" r:id="rId42"/>
    <p:sldId id="319" r:id="rId43"/>
    <p:sldId id="372" r:id="rId44"/>
    <p:sldId id="407" r:id="rId45"/>
    <p:sldId id="373" r:id="rId46"/>
    <p:sldId id="390" r:id="rId47"/>
    <p:sldId id="300" r:id="rId48"/>
    <p:sldId id="298" r:id="rId49"/>
    <p:sldId id="328" r:id="rId50"/>
    <p:sldId id="420" r:id="rId51"/>
    <p:sldId id="378" r:id="rId52"/>
    <p:sldId id="380" r:id="rId53"/>
    <p:sldId id="301" r:id="rId54"/>
    <p:sldId id="374" r:id="rId55"/>
    <p:sldId id="302" r:id="rId56"/>
    <p:sldId id="375" r:id="rId57"/>
    <p:sldId id="333" r:id="rId58"/>
    <p:sldId id="303" r:id="rId59"/>
    <p:sldId id="376" r:id="rId60"/>
    <p:sldId id="367" r:id="rId61"/>
    <p:sldId id="425" r:id="rId62"/>
    <p:sldId id="305" r:id="rId63"/>
    <p:sldId id="382" r:id="rId64"/>
    <p:sldId id="414" r:id="rId65"/>
    <p:sldId id="421" r:id="rId66"/>
    <p:sldId id="427" r:id="rId67"/>
    <p:sldId id="342" r:id="rId68"/>
    <p:sldId id="348" r:id="rId69"/>
    <p:sldId id="350" r:id="rId70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3FF"/>
    <a:srgbClr val="00CC00"/>
    <a:srgbClr val="FF0000"/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42" autoAdjust="0"/>
    <p:restoredTop sz="94743" autoAdjust="0"/>
  </p:normalViewPr>
  <p:slideViewPr>
    <p:cSldViewPr>
      <p:cViewPr varScale="1">
        <p:scale>
          <a:sx n="63" d="100"/>
          <a:sy n="63" d="100"/>
        </p:scale>
        <p:origin x="1196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 altLang="en-US" dirty="0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US" altLang="en-US" dirty="0"/>
          </a:p>
        </p:txBody>
      </p:sp>
      <p:sp>
        <p:nvSpPr>
          <p:cNvPr id="7270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noProof="0"/>
              <a:t>Click to edit Master text styles</a:t>
            </a:r>
          </a:p>
          <a:p>
            <a:pPr lvl="1"/>
            <a:r>
              <a:rPr lang="en-US" altLang="en-US" noProof="0"/>
              <a:t>Second level</a:t>
            </a:r>
          </a:p>
          <a:p>
            <a:pPr lvl="2"/>
            <a:r>
              <a:rPr lang="en-US" altLang="en-US" noProof="0"/>
              <a:t>Third level</a:t>
            </a:r>
          </a:p>
          <a:p>
            <a:pPr lvl="3"/>
            <a:r>
              <a:rPr lang="en-US" altLang="en-US" noProof="0"/>
              <a:t>Fourth level</a:t>
            </a:r>
          </a:p>
          <a:p>
            <a:pPr lvl="4"/>
            <a:r>
              <a:rPr lang="en-US" altLang="en-US" noProof="0"/>
              <a:t>Fifth level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 altLang="en-US" dirty="0"/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1428CFE7-44EA-4066-A3DF-F21FE50CEE53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5C498B0-FB4D-4A76-BA00-A440D16FDE98}" type="slidenum">
              <a:rPr lang="en-US" altLang="en-US" smtClean="0"/>
              <a:pPr/>
              <a:t>9</a:t>
            </a:fld>
            <a:endParaRPr lang="en-US" altLang="en-US" dirty="0"/>
          </a:p>
        </p:txBody>
      </p:sp>
      <p:sp>
        <p:nvSpPr>
          <p:cNvPr id="74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B090D88-9BB3-4EC5-BB61-072D07AC811C}" type="slidenum">
              <a:rPr lang="en-US" altLang="en-US" smtClean="0"/>
              <a:pPr/>
              <a:t>39</a:t>
            </a:fld>
            <a:endParaRPr lang="en-US" altLang="en-US" dirty="0"/>
          </a:p>
        </p:txBody>
      </p:sp>
      <p:sp>
        <p:nvSpPr>
          <p:cNvPr id="808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9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F10C931-5185-4449-881B-7D67E1195EC2}" type="slidenum">
              <a:rPr lang="en-US" altLang="en-US" smtClean="0"/>
              <a:pPr/>
              <a:t>42</a:t>
            </a:fld>
            <a:endParaRPr lang="en-US" altLang="en-US" dirty="0"/>
          </a:p>
        </p:txBody>
      </p:sp>
      <p:sp>
        <p:nvSpPr>
          <p:cNvPr id="819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BEA2E49-04AF-420D-8957-95F323F6F84D}" type="slidenum">
              <a:rPr lang="en-US" altLang="en-US" smtClean="0"/>
              <a:pPr/>
              <a:t>44</a:t>
            </a:fld>
            <a:endParaRPr lang="en-US" altLang="en-US" dirty="0"/>
          </a:p>
        </p:txBody>
      </p:sp>
      <p:sp>
        <p:nvSpPr>
          <p:cNvPr id="829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8DC6714-A7C8-4214-BE87-978F83FE10FA}" type="slidenum">
              <a:rPr lang="en-US" altLang="en-US" smtClean="0"/>
              <a:pPr/>
              <a:t>47</a:t>
            </a:fld>
            <a:endParaRPr lang="en-US" altLang="en-US" dirty="0"/>
          </a:p>
        </p:txBody>
      </p:sp>
      <p:sp>
        <p:nvSpPr>
          <p:cNvPr id="839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CB23EB7-30B7-415B-9BA4-C76EF53B5046}" type="slidenum">
              <a:rPr lang="en-US" altLang="en-US" smtClean="0"/>
              <a:pPr/>
              <a:t>48</a:t>
            </a:fld>
            <a:endParaRPr lang="en-US" altLang="en-US" dirty="0"/>
          </a:p>
        </p:txBody>
      </p:sp>
      <p:sp>
        <p:nvSpPr>
          <p:cNvPr id="849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B3CBA54-314E-4CAA-B51C-6B72CF8A4E9D}" type="slidenum">
              <a:rPr lang="en-US" altLang="en-US" smtClean="0"/>
              <a:pPr/>
              <a:t>53</a:t>
            </a:fld>
            <a:endParaRPr lang="en-US" altLang="en-US" dirty="0"/>
          </a:p>
        </p:txBody>
      </p:sp>
      <p:sp>
        <p:nvSpPr>
          <p:cNvPr id="860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CC59960-6801-4DBC-A798-F82F356416AB}" type="slidenum">
              <a:rPr lang="en-US" altLang="en-US" smtClean="0"/>
              <a:pPr/>
              <a:t>55</a:t>
            </a:fld>
            <a:endParaRPr lang="en-US" altLang="en-US" dirty="0"/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35FE09A-D896-4825-94F3-879ADE6D8F05}" type="slidenum">
              <a:rPr lang="en-US" altLang="en-US" smtClean="0"/>
              <a:pPr/>
              <a:t>58</a:t>
            </a:fld>
            <a:endParaRPr lang="en-US" altLang="en-US" dirty="0"/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D892EE0-1BAF-42C3-BE99-D299F80DDBDD}" type="slidenum">
              <a:rPr lang="en-US" altLang="en-US" smtClean="0"/>
              <a:pPr/>
              <a:t>62</a:t>
            </a:fld>
            <a:endParaRPr lang="en-US" altLang="en-US" dirty="0"/>
          </a:p>
        </p:txBody>
      </p:sp>
      <p:sp>
        <p:nvSpPr>
          <p:cNvPr id="890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392E755-E84F-4AB6-B2C3-1C7CFCD2D308}" type="slidenum">
              <a:rPr lang="en-US" altLang="en-US" smtClean="0"/>
              <a:pPr/>
              <a:t>11</a:t>
            </a:fld>
            <a:endParaRPr lang="en-US" altLang="en-US" dirty="0"/>
          </a:p>
        </p:txBody>
      </p:sp>
      <p:sp>
        <p:nvSpPr>
          <p:cNvPr id="757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C3A445B-75BD-43E8-9CC4-EE28F3BD6138}" type="slidenum">
              <a:rPr lang="en-US" altLang="en-US" smtClean="0"/>
              <a:pPr/>
              <a:t>22</a:t>
            </a:fld>
            <a:endParaRPr lang="en-US" altLang="en-US" dirty="0"/>
          </a:p>
        </p:txBody>
      </p:sp>
      <p:sp>
        <p:nvSpPr>
          <p:cNvPr id="76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91F2C96-FE2E-4852-A6E4-C5916F44E7DF}" type="slidenum">
              <a:rPr lang="en-US" altLang="en-US" smtClean="0"/>
              <a:pPr/>
              <a:t>24</a:t>
            </a:fld>
            <a:endParaRPr lang="en-US" altLang="en-US" dirty="0"/>
          </a:p>
        </p:txBody>
      </p:sp>
      <p:sp>
        <p:nvSpPr>
          <p:cNvPr id="778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altLang="zh-CN" b="1" dirty="0">
                <a:latin typeface="Arial" charset="0"/>
              </a:rPr>
              <a:t>FIGURE 16-8 Structure of citrate synthase.</a:t>
            </a:r>
            <a:r>
              <a:rPr lang="en-US" altLang="zh-CN" dirty="0">
                <a:latin typeface="Arial" charset="0"/>
              </a:rPr>
              <a:t> The flexible domain of each subunit undergoes a large conformational change on binding oxaloacetate, creating a binding site for acetyl-CoA. (a) Open form of the enzyme alone (PDB ID 5CSC); (b) closed form with bound oxaloacetate and a stable analog of acetyl-CoA (carboxymethyl-CoA) (derived from PDB ID 5CTS). In these representations one subunit is colored tan and one green.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0416783-601E-49C8-BE80-D258F949A1A5}" type="slidenum">
              <a:rPr lang="en-US" altLang="en-US" smtClean="0"/>
              <a:pPr/>
              <a:t>25</a:t>
            </a:fld>
            <a:endParaRPr lang="en-US" altLang="en-US" dirty="0"/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D3213A2-281A-43E7-8EDA-DB6C2F27AA44}" type="slidenum">
              <a:rPr lang="en-US" altLang="zh-CN"/>
              <a:pPr/>
              <a:t>28</a:t>
            </a:fld>
            <a:endParaRPr lang="en-US" altLang="zh-CN" dirty="0"/>
          </a:p>
        </p:txBody>
      </p:sp>
      <p:sp>
        <p:nvSpPr>
          <p:cNvPr id="1996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96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C1F01D9-33E2-490A-8FB0-C0850A45F418}" type="slidenum">
              <a:rPr lang="en-US" altLang="zh-CN"/>
              <a:pPr/>
              <a:t>29</a:t>
            </a:fld>
            <a:endParaRPr lang="en-US" altLang="zh-CN" dirty="0"/>
          </a:p>
        </p:txBody>
      </p:sp>
      <p:sp>
        <p:nvSpPr>
          <p:cNvPr id="1986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86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42296729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B9305E9-56D1-4FC9-83C7-0AC45A304541}" type="slidenum">
              <a:rPr lang="en-US" altLang="zh-CN"/>
              <a:pPr/>
              <a:t>36</a:t>
            </a:fld>
            <a:endParaRPr lang="en-US" altLang="zh-CN" dirty="0"/>
          </a:p>
        </p:txBody>
      </p:sp>
      <p:sp>
        <p:nvSpPr>
          <p:cNvPr id="1863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63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315D5D6-58BF-4C49-9AFA-0C77B133FF94}" type="slidenum">
              <a:rPr lang="en-US" altLang="en-US" smtClean="0"/>
              <a:pPr/>
              <a:t>37</a:t>
            </a:fld>
            <a:endParaRPr lang="en-US" altLang="en-US" dirty="0"/>
          </a:p>
        </p:txBody>
      </p:sp>
      <p:sp>
        <p:nvSpPr>
          <p:cNvPr id="79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8FC77A5-6889-46BB-B863-CE77727EEB10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1717703-50F2-4908-A625-64D5BD0C145B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B3B51DF-542B-4FAB-841E-61224BE21729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384CC41-1ADB-46E5-96AA-190D3FBF55A7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3A52D17-3A4B-4AEF-B395-EE6FE08F69AC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427457C-AF89-4476-B3BB-5C072C801C5C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BB71A04-63C6-4254-A2D9-0C87E36AACEE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 dirty="0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 dirty="0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5AC9D67-0CBE-422D-B355-47DA46A21DEF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31651AF-9BA9-4630-9BFB-AB8FDF8F409D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 dirty="0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5C4EB54-FD86-4830-882B-802F2F4C9812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464DEDD-1061-4ADF-9D6B-63E9877D5476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CC10C27-B774-4A4C-897B-7F81E298C211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>
              <a:defRPr/>
            </a:pPr>
            <a:endParaRPr lang="en-US" altLang="en-US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>
              <a:defRPr/>
            </a:pPr>
            <a:endParaRPr lang="en-US" altLang="en-US" dirty="0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>
              <a:defRPr/>
            </a:pPr>
            <a:fld id="{E81061B8-7B73-4EC3-8ABE-E32B0BBCB99C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>
          <a:xfrm>
            <a:off x="611188" y="1268413"/>
            <a:ext cx="7772400" cy="1143000"/>
          </a:xfrm>
        </p:spPr>
        <p:txBody>
          <a:bodyPr/>
          <a:lstStyle/>
          <a:p>
            <a:r>
              <a:rPr lang="en-US" altLang="zh-CN" sz="7200" b="1" dirty="0">
                <a:solidFill>
                  <a:srgbClr val="3333FF"/>
                </a:solidFill>
                <a:latin typeface="Times New Roman" pitchFamily="18" charset="0"/>
                <a:ea typeface="宋体" pitchFamily="2" charset="-122"/>
              </a:rPr>
              <a:t>Chapter 16 </a:t>
            </a:r>
            <a:br>
              <a:rPr lang="en-US" altLang="zh-CN" sz="7200" b="1" dirty="0">
                <a:solidFill>
                  <a:srgbClr val="3333CC"/>
                </a:solidFill>
                <a:latin typeface="Times New Roman" pitchFamily="18" charset="0"/>
                <a:ea typeface="宋体" pitchFamily="2" charset="-122"/>
              </a:rPr>
            </a:br>
            <a:r>
              <a:rPr lang="en-US" altLang="zh-CN" sz="6000" b="1" dirty="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rPr>
              <a:t>The Citric Acid Cycle</a:t>
            </a:r>
          </a:p>
        </p:txBody>
      </p:sp>
      <p:sp>
        <p:nvSpPr>
          <p:cNvPr id="2051" name="Text Box 3"/>
          <p:cNvSpPr txBox="1">
            <a:spLocks noChangeArrowheads="1"/>
          </p:cNvSpPr>
          <p:nvPr/>
        </p:nvSpPr>
        <p:spPr bwMode="auto">
          <a:xfrm>
            <a:off x="563563" y="2921000"/>
            <a:ext cx="7867650" cy="393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endParaRPr lang="en-US" altLang="zh-CN" sz="3600" b="1" dirty="0">
              <a:latin typeface="Times New Roman" pitchFamily="18" charset="0"/>
              <a:ea typeface="宋体" pitchFamily="2" charset="-122"/>
            </a:endParaRPr>
          </a:p>
          <a:p>
            <a:pPr algn="ctr"/>
            <a:r>
              <a:rPr lang="en-US" altLang="zh-CN" sz="3600" b="1" dirty="0">
                <a:solidFill>
                  <a:srgbClr val="CC0000"/>
                </a:solidFill>
                <a:latin typeface="Times New Roman" pitchFamily="18" charset="0"/>
                <a:ea typeface="宋体" pitchFamily="2" charset="-122"/>
              </a:rPr>
              <a:t>The common pathway leading to the </a:t>
            </a:r>
          </a:p>
          <a:p>
            <a:pPr algn="ctr"/>
            <a:r>
              <a:rPr lang="en-US" altLang="zh-CN" sz="3600" b="1" dirty="0">
                <a:solidFill>
                  <a:srgbClr val="CC0000"/>
                </a:solidFill>
                <a:latin typeface="Times New Roman" pitchFamily="18" charset="0"/>
                <a:ea typeface="宋体" pitchFamily="2" charset="-122"/>
              </a:rPr>
              <a:t>complete oxidation of  carbohydrates, </a:t>
            </a:r>
          </a:p>
          <a:p>
            <a:pPr algn="ctr"/>
            <a:r>
              <a:rPr lang="en-US" altLang="zh-CN" sz="3600" b="1" dirty="0">
                <a:solidFill>
                  <a:srgbClr val="CC0000"/>
                </a:solidFill>
                <a:latin typeface="Times New Roman" pitchFamily="18" charset="0"/>
                <a:ea typeface="宋体" pitchFamily="2" charset="-122"/>
              </a:rPr>
              <a:t>fatty acids, and amino acids to CO</a:t>
            </a:r>
            <a:r>
              <a:rPr lang="en-US" altLang="zh-CN" sz="3600" b="1" baseline="-25000" dirty="0">
                <a:solidFill>
                  <a:srgbClr val="CC0000"/>
                </a:solidFill>
                <a:latin typeface="Times New Roman" pitchFamily="18" charset="0"/>
                <a:ea typeface="宋体" pitchFamily="2" charset="-122"/>
              </a:rPr>
              <a:t>2</a:t>
            </a:r>
          </a:p>
          <a:p>
            <a:pPr algn="ctr"/>
            <a:r>
              <a:rPr lang="en-US" altLang="zh-CN" sz="3600" b="1" dirty="0">
                <a:solidFill>
                  <a:srgbClr val="00CC00"/>
                </a:solidFill>
                <a:latin typeface="Times New Roman" pitchFamily="18" charset="0"/>
                <a:ea typeface="宋体" pitchFamily="2" charset="-122"/>
              </a:rPr>
              <a:t>A pathway providing many precursors </a:t>
            </a:r>
          </a:p>
          <a:p>
            <a:pPr algn="ctr"/>
            <a:r>
              <a:rPr lang="en-US" altLang="zh-CN" sz="3600" b="1" dirty="0">
                <a:solidFill>
                  <a:srgbClr val="00CC00"/>
                </a:solidFill>
                <a:latin typeface="Times New Roman" pitchFamily="18" charset="0"/>
                <a:ea typeface="宋体" pitchFamily="2" charset="-122"/>
              </a:rPr>
              <a:t>for biosynthetic reactions</a:t>
            </a:r>
          </a:p>
          <a:p>
            <a:pPr algn="ctr"/>
            <a:endParaRPr lang="zh-CN" altLang="en-US" sz="3600" b="1" dirty="0">
              <a:latin typeface="Times New Roman" pitchFamily="18" charset="0"/>
              <a:ea typeface="宋体" pitchFamily="2" charset="-122"/>
            </a:endParaRP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70125" y="379413"/>
            <a:ext cx="4603750" cy="6097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291" name="AutoShape 3"/>
          <p:cNvSpPr>
            <a:spLocks noChangeArrowheads="1"/>
          </p:cNvSpPr>
          <p:nvPr/>
        </p:nvSpPr>
        <p:spPr bwMode="auto">
          <a:xfrm flipV="1">
            <a:off x="4067175" y="5157788"/>
            <a:ext cx="831850" cy="73025"/>
          </a:xfrm>
          <a:prstGeom prst="rightArrow">
            <a:avLst>
              <a:gd name="adj1" fmla="val 50000"/>
              <a:gd name="adj2" fmla="val 284783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>
              <a:ea typeface="宋体" pitchFamily="2" charset="-122"/>
            </a:endParaRPr>
          </a:p>
        </p:txBody>
      </p:sp>
      <p:sp>
        <p:nvSpPr>
          <p:cNvPr id="12292" name="Text Box 4"/>
          <p:cNvSpPr txBox="1">
            <a:spLocks noChangeArrowheads="1"/>
          </p:cNvSpPr>
          <p:nvPr/>
        </p:nvSpPr>
        <p:spPr bwMode="auto">
          <a:xfrm>
            <a:off x="2843213" y="5157788"/>
            <a:ext cx="1295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000" b="1" dirty="0">
                <a:latin typeface="Times New Roman" pitchFamily="18" charset="0"/>
                <a:ea typeface="宋体" pitchFamily="2" charset="-122"/>
              </a:rPr>
              <a:t>(thioester)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5"/>
          <p:cNvSpPr>
            <a:spLocks noChangeArrowheads="1"/>
          </p:cNvSpPr>
          <p:nvPr/>
        </p:nvSpPr>
        <p:spPr bwMode="auto">
          <a:xfrm>
            <a:off x="4067175" y="2492375"/>
            <a:ext cx="3817938" cy="2305050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>
              <a:ea typeface="宋体" pitchFamily="2" charset="-122"/>
            </a:endParaRPr>
          </a:p>
        </p:txBody>
      </p:sp>
      <p:pic>
        <p:nvPicPr>
          <p:cNvPr id="13315" name="Picture 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57275" y="379413"/>
            <a:ext cx="7029450" cy="6097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316" name="Text Box 8"/>
          <p:cNvSpPr txBox="1">
            <a:spLocks noChangeArrowheads="1"/>
          </p:cNvSpPr>
          <p:nvPr/>
        </p:nvSpPr>
        <p:spPr bwMode="auto">
          <a:xfrm>
            <a:off x="4500563" y="3141663"/>
            <a:ext cx="4103687" cy="2773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3200" b="1" dirty="0">
                <a:solidFill>
                  <a:srgbClr val="FF0000"/>
                </a:solidFill>
                <a:latin typeface="Times New Roman" pitchFamily="18" charset="0"/>
                <a:ea typeface="宋体" pitchFamily="2" charset="-122"/>
              </a:rPr>
              <a:t>Lipoate can act as </a:t>
            </a:r>
          </a:p>
          <a:p>
            <a:r>
              <a:rPr lang="en-US" altLang="zh-CN" sz="3200" b="1" dirty="0">
                <a:solidFill>
                  <a:srgbClr val="FF0000"/>
                </a:solidFill>
                <a:latin typeface="Times New Roman" pitchFamily="18" charset="0"/>
                <a:ea typeface="宋体" pitchFamily="2" charset="-122"/>
              </a:rPr>
              <a:t>a carrier of both</a:t>
            </a:r>
          </a:p>
          <a:p>
            <a:r>
              <a:rPr lang="en-US" altLang="zh-CN" sz="3200" b="1" dirty="0">
                <a:solidFill>
                  <a:srgbClr val="FF0000"/>
                </a:solidFill>
                <a:latin typeface="Times New Roman" pitchFamily="18" charset="0"/>
                <a:ea typeface="宋体" pitchFamily="2" charset="-122"/>
              </a:rPr>
              <a:t>hydrogen and </a:t>
            </a:r>
          </a:p>
          <a:p>
            <a:r>
              <a:rPr lang="en-US" altLang="zh-CN" sz="3200" b="1" dirty="0">
                <a:solidFill>
                  <a:srgbClr val="FF0000"/>
                </a:solidFill>
                <a:latin typeface="Times New Roman" pitchFamily="18" charset="0"/>
                <a:ea typeface="宋体" pitchFamily="2" charset="-122"/>
              </a:rPr>
              <a:t>an acetyl group</a:t>
            </a:r>
          </a:p>
          <a:p>
            <a:pPr>
              <a:spcBef>
                <a:spcPct val="50000"/>
              </a:spcBef>
            </a:pPr>
            <a:endParaRPr lang="zh-CN" altLang="en-US" sz="3200">
              <a:latin typeface="Times New Roman" pitchFamily="18" charset="0"/>
              <a:ea typeface="宋体" pitchFamily="2" charset="-122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>
          <a:xfrm>
            <a:off x="114300" y="188640"/>
            <a:ext cx="8915400" cy="1143000"/>
          </a:xfrm>
        </p:spPr>
        <p:txBody>
          <a:bodyPr/>
          <a:lstStyle/>
          <a:p>
            <a:r>
              <a:rPr lang="en-US" altLang="zh-CN" sz="3900" b="1" dirty="0">
                <a:solidFill>
                  <a:srgbClr val="3333FF"/>
                </a:solidFill>
                <a:latin typeface="Times New Roman" pitchFamily="18" charset="0"/>
                <a:ea typeface="宋体" pitchFamily="2" charset="-122"/>
              </a:rPr>
              <a:t>Pyruvate dehydrogenase complex (PDH)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1412875"/>
            <a:ext cx="9144000" cy="5040313"/>
          </a:xfrm>
        </p:spPr>
        <p:txBody>
          <a:bodyPr/>
          <a:lstStyle/>
          <a:p>
            <a:pPr>
              <a:buFontTx/>
              <a:buNone/>
            </a:pPr>
            <a:r>
              <a:rPr lang="en-US" altLang="zh-CN" b="1" dirty="0">
                <a:solidFill>
                  <a:srgbClr val="FF0000"/>
                </a:solidFill>
                <a:latin typeface="Times New Roman" pitchFamily="18" charset="0"/>
                <a:ea typeface="宋体" pitchFamily="2" charset="-122"/>
              </a:rPr>
              <a:t>    </a:t>
            </a:r>
            <a:r>
              <a:rPr lang="en-US" altLang="zh-CN" sz="4400" b="1" dirty="0">
                <a:solidFill>
                  <a:srgbClr val="FF0000"/>
                </a:solidFill>
                <a:latin typeface="Times New Roman" pitchFamily="18" charset="0"/>
                <a:ea typeface="宋体" pitchFamily="2" charset="-122"/>
              </a:rPr>
              <a:t>Three-enzyme complex</a:t>
            </a:r>
          </a:p>
          <a:p>
            <a:pPr>
              <a:buFontTx/>
              <a:buNone/>
            </a:pPr>
            <a:r>
              <a:rPr lang="en-US" altLang="zh-CN" b="1" dirty="0">
                <a:latin typeface="Times New Roman" pitchFamily="18" charset="0"/>
                <a:ea typeface="宋体" pitchFamily="2" charset="-122"/>
              </a:rPr>
              <a:t>    E</a:t>
            </a:r>
            <a:r>
              <a:rPr lang="en-US" altLang="zh-CN" b="1" baseline="-25000" dirty="0">
                <a:latin typeface="Times New Roman" pitchFamily="18" charset="0"/>
                <a:ea typeface="宋体" pitchFamily="2" charset="-122"/>
              </a:rPr>
              <a:t>1</a:t>
            </a:r>
            <a:r>
              <a:rPr lang="en-US" altLang="zh-CN" b="1" dirty="0">
                <a:latin typeface="Times New Roman" pitchFamily="18" charset="0"/>
                <a:ea typeface="宋体" pitchFamily="2" charset="-122"/>
              </a:rPr>
              <a:t>: pyruvate dehydrogenase (TPP)</a:t>
            </a:r>
          </a:p>
          <a:p>
            <a:pPr>
              <a:buFontTx/>
              <a:buNone/>
            </a:pPr>
            <a:r>
              <a:rPr lang="en-US" altLang="zh-CN" b="1" dirty="0">
                <a:latin typeface="Times New Roman" pitchFamily="18" charset="0"/>
                <a:ea typeface="宋体" pitchFamily="2" charset="-122"/>
              </a:rPr>
              <a:t>    E</a:t>
            </a:r>
            <a:r>
              <a:rPr lang="en-US" altLang="zh-CN" b="1" baseline="-25000" dirty="0">
                <a:latin typeface="Times New Roman" pitchFamily="18" charset="0"/>
                <a:ea typeface="宋体" pitchFamily="2" charset="-122"/>
              </a:rPr>
              <a:t>2</a:t>
            </a:r>
            <a:r>
              <a:rPr lang="en-US" altLang="zh-CN" b="1" dirty="0">
                <a:latin typeface="Times New Roman" pitchFamily="18" charset="0"/>
                <a:ea typeface="宋体" pitchFamily="2" charset="-122"/>
              </a:rPr>
              <a:t>: dihydrolipoyl transacetylase (lipoate)--</a:t>
            </a:r>
            <a:r>
              <a:rPr lang="en-US" altLang="zh-CN" b="1" dirty="0">
                <a:solidFill>
                  <a:srgbClr val="00CC00"/>
                </a:solidFill>
                <a:latin typeface="Times New Roman" pitchFamily="18" charset="0"/>
                <a:ea typeface="宋体" pitchFamily="2" charset="-122"/>
              </a:rPr>
              <a:t>core</a:t>
            </a:r>
          </a:p>
          <a:p>
            <a:pPr>
              <a:buFontTx/>
              <a:buNone/>
            </a:pPr>
            <a:r>
              <a:rPr lang="en-US" altLang="zh-CN" b="1" dirty="0">
                <a:latin typeface="Times New Roman" pitchFamily="18" charset="0"/>
                <a:ea typeface="宋体" pitchFamily="2" charset="-122"/>
              </a:rPr>
              <a:t>    E</a:t>
            </a:r>
            <a:r>
              <a:rPr lang="en-US" altLang="zh-CN" b="1" baseline="-25000" dirty="0">
                <a:latin typeface="Times New Roman" pitchFamily="18" charset="0"/>
                <a:ea typeface="宋体" pitchFamily="2" charset="-122"/>
              </a:rPr>
              <a:t>3</a:t>
            </a:r>
            <a:r>
              <a:rPr lang="en-US" altLang="zh-CN" b="1" dirty="0">
                <a:latin typeface="Times New Roman" pitchFamily="18" charset="0"/>
                <a:ea typeface="宋体" pitchFamily="2" charset="-122"/>
              </a:rPr>
              <a:t>: dihydrolipoyl dehydrogenase (FAD)</a:t>
            </a:r>
          </a:p>
          <a:p>
            <a:pPr>
              <a:buFontTx/>
              <a:buNone/>
            </a:pPr>
            <a:r>
              <a:rPr lang="en-US" altLang="zh-CN" b="1" dirty="0">
                <a:latin typeface="Times New Roman" pitchFamily="18" charset="0"/>
                <a:ea typeface="宋体" pitchFamily="2" charset="-122"/>
              </a:rPr>
              <a:t>     </a:t>
            </a:r>
          </a:p>
          <a:p>
            <a:pPr>
              <a:buFontTx/>
              <a:buNone/>
            </a:pPr>
            <a:r>
              <a:rPr lang="en-US" altLang="zh-CN" b="1" dirty="0">
                <a:latin typeface="Times New Roman" pitchFamily="18" charset="0"/>
                <a:ea typeface="宋体" pitchFamily="2" charset="-122"/>
              </a:rPr>
              <a:t>    Plus 2 regulatory proteins (a protein kinase </a:t>
            </a:r>
          </a:p>
          <a:p>
            <a:pPr>
              <a:buFontTx/>
              <a:buNone/>
            </a:pPr>
            <a:r>
              <a:rPr lang="en-US" altLang="zh-CN" b="1" dirty="0">
                <a:latin typeface="Times New Roman" pitchFamily="18" charset="0"/>
                <a:ea typeface="宋体" pitchFamily="2" charset="-122"/>
              </a:rPr>
              <a:t>    and a phosphoprotein phosphatase)</a:t>
            </a:r>
          </a:p>
        </p:txBody>
      </p:sp>
    </p:spTree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ext Box 4"/>
          <p:cNvSpPr txBox="1">
            <a:spLocks noChangeArrowheads="1"/>
          </p:cNvSpPr>
          <p:nvPr/>
        </p:nvSpPr>
        <p:spPr bwMode="auto">
          <a:xfrm>
            <a:off x="0" y="2133600"/>
            <a:ext cx="3766352" cy="24314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3200" b="1" dirty="0">
                <a:solidFill>
                  <a:srgbClr val="3333FF"/>
                </a:solidFill>
                <a:latin typeface="Times New Roman" pitchFamily="18" charset="0"/>
                <a:ea typeface="宋体" pitchFamily="2" charset="-122"/>
              </a:rPr>
              <a:t>Cryoelectron </a:t>
            </a:r>
          </a:p>
          <a:p>
            <a:r>
              <a:rPr lang="en-US" altLang="zh-CN" sz="3200" b="1" dirty="0">
                <a:solidFill>
                  <a:srgbClr val="3333FF"/>
                </a:solidFill>
                <a:latin typeface="Times New Roman" pitchFamily="18" charset="0"/>
                <a:ea typeface="宋体" pitchFamily="2" charset="-122"/>
              </a:rPr>
              <a:t>micrograph of PDH </a:t>
            </a:r>
          </a:p>
          <a:p>
            <a:r>
              <a:rPr lang="en-US" altLang="zh-CN" sz="3200" b="1" dirty="0">
                <a:solidFill>
                  <a:srgbClr val="3333FF"/>
                </a:solidFill>
                <a:latin typeface="Times New Roman" pitchFamily="18" charset="0"/>
                <a:ea typeface="宋体" pitchFamily="2" charset="-122"/>
              </a:rPr>
              <a:t>complexes isolated</a:t>
            </a:r>
          </a:p>
          <a:p>
            <a:r>
              <a:rPr lang="en-US" altLang="zh-CN" sz="3200" b="1" dirty="0">
                <a:solidFill>
                  <a:srgbClr val="3333FF"/>
                </a:solidFill>
                <a:latin typeface="Times New Roman" pitchFamily="18" charset="0"/>
                <a:ea typeface="宋体" pitchFamily="2" charset="-122"/>
              </a:rPr>
              <a:t>from bovine kidney</a:t>
            </a:r>
          </a:p>
          <a:p>
            <a:endParaRPr lang="zh-CN" altLang="en-US" dirty="0">
              <a:ea typeface="宋体" pitchFamily="2" charset="-122"/>
            </a:endParaRPr>
          </a:p>
        </p:txBody>
      </p:sp>
      <p:pic>
        <p:nvPicPr>
          <p:cNvPr id="16387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608388" y="476250"/>
            <a:ext cx="5535612" cy="6097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ext Box 3"/>
          <p:cNvSpPr txBox="1">
            <a:spLocks noChangeArrowheads="1"/>
          </p:cNvSpPr>
          <p:nvPr/>
        </p:nvSpPr>
        <p:spPr bwMode="auto">
          <a:xfrm>
            <a:off x="467544" y="6093314"/>
            <a:ext cx="8748712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3200" b="1" dirty="0">
                <a:solidFill>
                  <a:srgbClr val="3333FF"/>
                </a:solidFill>
                <a:latin typeface="Times New Roman" pitchFamily="18" charset="0"/>
                <a:ea typeface="宋体" pitchFamily="2" charset="-122"/>
              </a:rPr>
              <a:t>Three-dimensional image of the PDH complex</a:t>
            </a:r>
          </a:p>
          <a:p>
            <a:endParaRPr lang="en-US" altLang="zh-CN" sz="3200" b="1" dirty="0">
              <a:solidFill>
                <a:srgbClr val="3333FF"/>
              </a:solidFill>
              <a:latin typeface="Times New Roman" pitchFamily="18" charset="0"/>
              <a:ea typeface="宋体" pitchFamily="2" charset="-122"/>
            </a:endParaRPr>
          </a:p>
        </p:txBody>
      </p:sp>
      <p:pic>
        <p:nvPicPr>
          <p:cNvPr id="17411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19250" y="0"/>
            <a:ext cx="6286500" cy="6097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ext Box 3"/>
          <p:cNvSpPr txBox="1">
            <a:spLocks noChangeArrowheads="1"/>
          </p:cNvSpPr>
          <p:nvPr/>
        </p:nvSpPr>
        <p:spPr bwMode="auto">
          <a:xfrm>
            <a:off x="827584" y="5733256"/>
            <a:ext cx="7767638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3200" b="1" dirty="0">
                <a:solidFill>
                  <a:srgbClr val="3333FF"/>
                </a:solidFill>
                <a:latin typeface="Times New Roman" pitchFamily="18" charset="0"/>
                <a:ea typeface="宋体" pitchFamily="2" charset="-122"/>
              </a:rPr>
              <a:t>E</a:t>
            </a:r>
            <a:r>
              <a:rPr lang="en-US" altLang="zh-CN" sz="3200" b="1" baseline="-25000" dirty="0">
                <a:solidFill>
                  <a:srgbClr val="3333FF"/>
                </a:solidFill>
                <a:latin typeface="Times New Roman" pitchFamily="18" charset="0"/>
                <a:ea typeface="宋体" pitchFamily="2" charset="-122"/>
              </a:rPr>
              <a:t>2</a:t>
            </a:r>
            <a:r>
              <a:rPr lang="en-US" altLang="zh-CN" sz="3200" b="1" dirty="0">
                <a:solidFill>
                  <a:srgbClr val="3333FF"/>
                </a:solidFill>
                <a:latin typeface="Times New Roman" pitchFamily="18" charset="0"/>
                <a:ea typeface="宋体" pitchFamily="2" charset="-122"/>
              </a:rPr>
              <a:t> consists of </a:t>
            </a:r>
            <a:r>
              <a:rPr lang="en-US" altLang="zh-CN" sz="3200" b="1" dirty="0">
                <a:solidFill>
                  <a:srgbClr val="FF0000"/>
                </a:solidFill>
                <a:latin typeface="Times New Roman" pitchFamily="18" charset="0"/>
                <a:ea typeface="宋体" pitchFamily="2" charset="-122"/>
              </a:rPr>
              <a:t>three types of domains</a:t>
            </a:r>
            <a:r>
              <a:rPr lang="en-US" altLang="zh-CN" sz="3200" b="1" dirty="0">
                <a:solidFill>
                  <a:schemeClr val="accent2"/>
                </a:solidFill>
                <a:latin typeface="Times New Roman" pitchFamily="18" charset="0"/>
                <a:ea typeface="宋体" pitchFamily="2" charset="-122"/>
              </a:rPr>
              <a:t> </a:t>
            </a:r>
            <a:r>
              <a:rPr lang="en-US" altLang="zh-CN" sz="3200" b="1" dirty="0">
                <a:solidFill>
                  <a:srgbClr val="3333FF"/>
                </a:solidFill>
                <a:latin typeface="Times New Roman" pitchFamily="18" charset="0"/>
                <a:ea typeface="宋体" pitchFamily="2" charset="-122"/>
              </a:rPr>
              <a:t>linked </a:t>
            </a:r>
          </a:p>
          <a:p>
            <a:pPr algn="ctr"/>
            <a:r>
              <a:rPr lang="en-US" altLang="zh-CN" sz="3200" b="1" dirty="0">
                <a:solidFill>
                  <a:srgbClr val="3333FF"/>
                </a:solidFill>
                <a:latin typeface="Times New Roman" pitchFamily="18" charset="0"/>
                <a:ea typeface="宋体" pitchFamily="2" charset="-122"/>
              </a:rPr>
              <a:t>by short polypeptide linkers</a:t>
            </a:r>
          </a:p>
        </p:txBody>
      </p:sp>
      <p:pic>
        <p:nvPicPr>
          <p:cNvPr id="18435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23850" y="0"/>
            <a:ext cx="8535988" cy="582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ext Box 3"/>
          <p:cNvSpPr txBox="1">
            <a:spLocks noChangeArrowheads="1"/>
          </p:cNvSpPr>
          <p:nvPr/>
        </p:nvSpPr>
        <p:spPr bwMode="auto">
          <a:xfrm>
            <a:off x="314006" y="5438775"/>
            <a:ext cx="8404865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3600" b="1" dirty="0">
                <a:solidFill>
                  <a:srgbClr val="3333FF"/>
                </a:solidFill>
                <a:latin typeface="Times New Roman" pitchFamily="18" charset="0"/>
                <a:ea typeface="宋体" pitchFamily="2" charset="-122"/>
              </a:rPr>
              <a:t>Oxidative decarboxylation of pyruvate to </a:t>
            </a:r>
          </a:p>
          <a:p>
            <a:pPr algn="ctr"/>
            <a:r>
              <a:rPr lang="en-US" altLang="zh-CN" sz="3600" b="1" dirty="0">
                <a:solidFill>
                  <a:srgbClr val="3333FF"/>
                </a:solidFill>
                <a:latin typeface="Times New Roman" pitchFamily="18" charset="0"/>
                <a:ea typeface="宋体" pitchFamily="2" charset="-122"/>
              </a:rPr>
              <a:t>acetyl-CoA by the PDH complex</a:t>
            </a:r>
          </a:p>
        </p:txBody>
      </p:sp>
      <p:pic>
        <p:nvPicPr>
          <p:cNvPr id="19459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95288" y="0"/>
            <a:ext cx="8535987" cy="5108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460" name="Rectangle 5"/>
          <p:cNvSpPr>
            <a:spLocks noChangeArrowheads="1"/>
          </p:cNvSpPr>
          <p:nvPr/>
        </p:nvSpPr>
        <p:spPr bwMode="auto">
          <a:xfrm>
            <a:off x="6084888" y="0"/>
            <a:ext cx="1800225" cy="1052513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zh-CN" altLang="en-US">
              <a:solidFill>
                <a:srgbClr val="FF0000"/>
              </a:solidFill>
              <a:ea typeface="宋体" pitchFamily="2" charset="-122"/>
            </a:endParaRPr>
          </a:p>
        </p:txBody>
      </p:sp>
      <p:sp>
        <p:nvSpPr>
          <p:cNvPr id="19461" name="Rectangle 6"/>
          <p:cNvSpPr>
            <a:spLocks noChangeArrowheads="1"/>
          </p:cNvSpPr>
          <p:nvPr/>
        </p:nvSpPr>
        <p:spPr bwMode="auto">
          <a:xfrm>
            <a:off x="1763713" y="2349500"/>
            <a:ext cx="720725" cy="4318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>
              <a:ea typeface="宋体" pitchFamily="2" charset="-122"/>
            </a:endParaRPr>
          </a:p>
        </p:txBody>
      </p:sp>
      <p:sp>
        <p:nvSpPr>
          <p:cNvPr id="19462" name="Rectangle 8"/>
          <p:cNvSpPr>
            <a:spLocks noChangeArrowheads="1"/>
          </p:cNvSpPr>
          <p:nvPr/>
        </p:nvSpPr>
        <p:spPr bwMode="auto">
          <a:xfrm>
            <a:off x="7812088" y="2349500"/>
            <a:ext cx="1152525" cy="4318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>
              <a:ea typeface="宋体" pitchFamily="2" charset="-122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 flipV="1">
            <a:off x="533400" y="0"/>
            <a:ext cx="7772400" cy="106363"/>
          </a:xfrm>
        </p:spPr>
        <p:txBody>
          <a:bodyPr/>
          <a:lstStyle/>
          <a:p>
            <a:r>
              <a:rPr lang="zh-CN" altLang="en-US">
                <a:ea typeface="宋体" pitchFamily="2" charset="-122"/>
              </a:rPr>
              <a:t> 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0825" y="476250"/>
            <a:ext cx="8642350" cy="3827463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zh-CN" sz="2800" b="1" dirty="0">
                <a:latin typeface="Times New Roman" pitchFamily="18" charset="0"/>
                <a:ea typeface="宋体" pitchFamily="2" charset="-122"/>
              </a:rPr>
              <a:t>Substrates of the five reactions catalyzed by the pyruvate dehydrogenase complex are efficiently channeled---</a:t>
            </a:r>
            <a:r>
              <a:rPr lang="en-US" altLang="zh-CN" sz="2800" b="1" dirty="0">
                <a:solidFill>
                  <a:srgbClr val="FF0000"/>
                </a:solidFill>
                <a:latin typeface="Times New Roman" pitchFamily="18" charset="0"/>
                <a:ea typeface="宋体" pitchFamily="2" charset="-122"/>
              </a:rPr>
              <a:t>substrate channeling</a:t>
            </a:r>
          </a:p>
          <a:p>
            <a:pPr>
              <a:lnSpc>
                <a:spcPct val="90000"/>
              </a:lnSpc>
            </a:pPr>
            <a:r>
              <a:rPr lang="en-US" altLang="zh-CN" sz="2800" b="1" dirty="0">
                <a:latin typeface="Times New Roman" pitchFamily="18" charset="0"/>
                <a:ea typeface="宋体" pitchFamily="2" charset="-122"/>
              </a:rPr>
              <a:t>The long lipoyllysine arm of E</a:t>
            </a:r>
            <a:r>
              <a:rPr lang="en-US" altLang="zh-CN" sz="2800" b="1" baseline="-25000" dirty="0">
                <a:latin typeface="Times New Roman" pitchFamily="18" charset="0"/>
                <a:ea typeface="宋体" pitchFamily="2" charset="-122"/>
              </a:rPr>
              <a:t>2</a:t>
            </a:r>
            <a:r>
              <a:rPr lang="en-US" altLang="zh-CN" sz="2800" b="1" dirty="0">
                <a:latin typeface="Times New Roman" pitchFamily="18" charset="0"/>
                <a:ea typeface="宋体" pitchFamily="2" charset="-122"/>
              </a:rPr>
              <a:t> swings from the active site of E</a:t>
            </a:r>
            <a:r>
              <a:rPr lang="en-US" altLang="zh-CN" sz="2800" b="1" baseline="-25000" dirty="0">
                <a:latin typeface="Times New Roman" pitchFamily="18" charset="0"/>
                <a:ea typeface="宋体" pitchFamily="2" charset="-122"/>
              </a:rPr>
              <a:t>1</a:t>
            </a:r>
            <a:r>
              <a:rPr lang="en-US" altLang="zh-CN" sz="2800" b="1" dirty="0">
                <a:latin typeface="Times New Roman" pitchFamily="18" charset="0"/>
                <a:ea typeface="宋体" pitchFamily="2" charset="-122"/>
              </a:rPr>
              <a:t> to E</a:t>
            </a:r>
            <a:r>
              <a:rPr lang="en-US" altLang="zh-CN" sz="2800" b="1" baseline="-25000" dirty="0">
                <a:latin typeface="Times New Roman" pitchFamily="18" charset="0"/>
                <a:ea typeface="宋体" pitchFamily="2" charset="-122"/>
              </a:rPr>
              <a:t>2</a:t>
            </a:r>
            <a:r>
              <a:rPr lang="en-US" altLang="zh-CN" sz="2800" b="1" dirty="0">
                <a:latin typeface="Times New Roman" pitchFamily="18" charset="0"/>
                <a:ea typeface="宋体" pitchFamily="2" charset="-122"/>
              </a:rPr>
              <a:t> to E</a:t>
            </a:r>
            <a:r>
              <a:rPr lang="en-US" altLang="zh-CN" sz="2800" b="1" baseline="-25000" dirty="0">
                <a:latin typeface="Times New Roman" pitchFamily="18" charset="0"/>
                <a:ea typeface="宋体" pitchFamily="2" charset="-122"/>
              </a:rPr>
              <a:t>3</a:t>
            </a:r>
            <a:r>
              <a:rPr lang="en-US" altLang="zh-CN" sz="2800" b="1" dirty="0">
                <a:latin typeface="Times New Roman" pitchFamily="18" charset="0"/>
                <a:ea typeface="宋体" pitchFamily="2" charset="-122"/>
              </a:rPr>
              <a:t>, tethering the intermediates to the enzyme complex to allow substrate channeling.</a:t>
            </a:r>
          </a:p>
          <a:p>
            <a:pPr>
              <a:lnSpc>
                <a:spcPct val="90000"/>
              </a:lnSpc>
            </a:pPr>
            <a:endParaRPr lang="en-US" altLang="zh-CN" sz="2800" b="1" dirty="0">
              <a:latin typeface="Times New Roman" pitchFamily="18" charset="0"/>
              <a:ea typeface="宋体" pitchFamily="2" charset="-122"/>
            </a:endParaRPr>
          </a:p>
          <a:p>
            <a:pPr>
              <a:lnSpc>
                <a:spcPct val="90000"/>
              </a:lnSpc>
            </a:pPr>
            <a:r>
              <a:rPr lang="en-US" altLang="zh-CN" sz="2800" b="1" dirty="0">
                <a:latin typeface="Times New Roman" pitchFamily="18" charset="0"/>
                <a:ea typeface="宋体" pitchFamily="2" charset="-122"/>
              </a:rPr>
              <a:t>The multienzyme complexes catalyzing the oxidative decarboxylation of a few different kinds of </a:t>
            </a:r>
            <a:r>
              <a:rPr lang="en-US" altLang="zh-CN" sz="2800" b="1" dirty="0">
                <a:solidFill>
                  <a:srgbClr val="FF0000"/>
                </a:solidFill>
                <a:latin typeface="Symbol" pitchFamily="18" charset="2"/>
                <a:ea typeface="宋体" pitchFamily="2" charset="-122"/>
              </a:rPr>
              <a:t>a</a:t>
            </a:r>
            <a:r>
              <a:rPr lang="en-US" altLang="zh-CN" sz="2800" b="1" dirty="0">
                <a:solidFill>
                  <a:srgbClr val="FF0000"/>
                </a:solidFill>
                <a:latin typeface="Times New Roman" pitchFamily="18" charset="0"/>
                <a:ea typeface="宋体" pitchFamily="2" charset="-122"/>
              </a:rPr>
              <a:t>-keto acids</a:t>
            </a:r>
            <a:r>
              <a:rPr lang="en-US" altLang="zh-CN" sz="2800" b="1" dirty="0">
                <a:latin typeface="Times New Roman" pitchFamily="18" charset="0"/>
                <a:ea typeface="宋体" pitchFamily="2" charset="-122"/>
              </a:rPr>
              <a:t>, including </a:t>
            </a:r>
            <a:r>
              <a:rPr lang="en-US" altLang="zh-CN" sz="2800" b="1" dirty="0">
                <a:solidFill>
                  <a:schemeClr val="accent1"/>
                </a:solidFill>
                <a:latin typeface="Times New Roman" pitchFamily="18" charset="0"/>
                <a:ea typeface="宋体" pitchFamily="2" charset="-122"/>
              </a:rPr>
              <a:t>pyruvate dehydrogenase complex</a:t>
            </a:r>
            <a:r>
              <a:rPr lang="en-US" altLang="zh-CN" sz="2800" b="1" dirty="0">
                <a:latin typeface="Times New Roman" pitchFamily="18" charset="0"/>
                <a:ea typeface="宋体" pitchFamily="2" charset="-122"/>
              </a:rPr>
              <a:t>,  </a:t>
            </a:r>
            <a:r>
              <a:rPr lang="en-US" altLang="zh-CN" sz="2800" b="1" dirty="0">
                <a:solidFill>
                  <a:srgbClr val="3333FF"/>
                </a:solidFill>
                <a:latin typeface="Symbol" pitchFamily="18" charset="2"/>
                <a:ea typeface="宋体" pitchFamily="2" charset="-122"/>
              </a:rPr>
              <a:t>a</a:t>
            </a:r>
            <a:r>
              <a:rPr lang="en-US" altLang="zh-CN" sz="2800" b="1" dirty="0">
                <a:solidFill>
                  <a:srgbClr val="3333FF"/>
                </a:solidFill>
                <a:latin typeface="Times New Roman" pitchFamily="18" charset="0"/>
                <a:ea typeface="宋体" pitchFamily="2" charset="-122"/>
              </a:rPr>
              <a:t>-ketoglutarate dehydrogenase complex </a:t>
            </a:r>
            <a:r>
              <a:rPr lang="en-US" altLang="zh-CN" sz="2800" b="1" dirty="0">
                <a:latin typeface="Times New Roman" pitchFamily="18" charset="0"/>
                <a:ea typeface="宋体" pitchFamily="2" charset="-122"/>
              </a:rPr>
              <a:t>and </a:t>
            </a:r>
            <a:r>
              <a:rPr lang="en-US" altLang="zh-CN" sz="2800" b="1" dirty="0">
                <a:solidFill>
                  <a:srgbClr val="00CC00"/>
                </a:solidFill>
                <a:latin typeface="Times New Roman" pitchFamily="18" charset="0"/>
                <a:ea typeface="宋体" pitchFamily="2" charset="-122"/>
              </a:rPr>
              <a:t>branched-chain  </a:t>
            </a:r>
            <a:r>
              <a:rPr lang="en-US" altLang="zh-CN" sz="2800" b="1" dirty="0">
                <a:solidFill>
                  <a:srgbClr val="00CC00"/>
                </a:solidFill>
                <a:latin typeface="Symbol" pitchFamily="18" charset="2"/>
                <a:ea typeface="宋体" pitchFamily="2" charset="-122"/>
              </a:rPr>
              <a:t>a</a:t>
            </a:r>
            <a:r>
              <a:rPr lang="en-US" altLang="zh-CN" sz="2800" b="1" dirty="0">
                <a:solidFill>
                  <a:srgbClr val="00CC00"/>
                </a:solidFill>
                <a:latin typeface="Times New Roman" pitchFamily="18" charset="0"/>
                <a:ea typeface="宋体" pitchFamily="2" charset="-122"/>
              </a:rPr>
              <a:t>-keto acid dehydrogenase complex</a:t>
            </a:r>
            <a:r>
              <a:rPr lang="en-US" altLang="zh-CN" sz="2800" b="1" dirty="0">
                <a:latin typeface="Times New Roman" pitchFamily="18" charset="0"/>
                <a:ea typeface="宋体" pitchFamily="2" charset="-122"/>
              </a:rPr>
              <a:t>, show remarkable structure and function similarities (all have identical E</a:t>
            </a:r>
            <a:r>
              <a:rPr lang="en-US" altLang="zh-CN" sz="2800" b="1" baseline="-25000" dirty="0">
                <a:latin typeface="Times New Roman" pitchFamily="18" charset="0"/>
                <a:ea typeface="宋体" pitchFamily="2" charset="-122"/>
              </a:rPr>
              <a:t>3</a:t>
            </a:r>
            <a:r>
              <a:rPr lang="en-US" altLang="zh-CN" sz="2800" b="1" dirty="0">
                <a:latin typeface="Times New Roman" pitchFamily="18" charset="0"/>
                <a:ea typeface="宋体" pitchFamily="2" charset="-122"/>
              </a:rPr>
              <a:t>, similar E</a:t>
            </a:r>
            <a:r>
              <a:rPr lang="en-US" altLang="zh-CN" sz="2800" b="1" baseline="-25000" dirty="0">
                <a:latin typeface="Times New Roman" pitchFamily="18" charset="0"/>
                <a:ea typeface="宋体" pitchFamily="2" charset="-122"/>
              </a:rPr>
              <a:t>1</a:t>
            </a:r>
            <a:r>
              <a:rPr lang="en-US" altLang="zh-CN" sz="2800" b="1" dirty="0">
                <a:latin typeface="Times New Roman" pitchFamily="18" charset="0"/>
                <a:ea typeface="宋体" pitchFamily="2" charset="-122"/>
              </a:rPr>
              <a:t> and E</a:t>
            </a:r>
            <a:r>
              <a:rPr lang="en-US" altLang="zh-CN" sz="2800" b="1" baseline="-25000" dirty="0">
                <a:latin typeface="Times New Roman" pitchFamily="18" charset="0"/>
                <a:ea typeface="宋体" pitchFamily="2" charset="-122"/>
              </a:rPr>
              <a:t>2</a:t>
            </a:r>
            <a:r>
              <a:rPr lang="en-US" altLang="zh-CN" sz="2800" b="1" dirty="0">
                <a:latin typeface="Times New Roman" pitchFamily="18" charset="0"/>
                <a:ea typeface="宋体" pitchFamily="2" charset="-122"/>
              </a:rPr>
              <a:t>).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>
          <a:xfrm>
            <a:off x="35496" y="620688"/>
            <a:ext cx="9144000" cy="1143000"/>
          </a:xfrm>
        </p:spPr>
        <p:txBody>
          <a:bodyPr/>
          <a:lstStyle/>
          <a:p>
            <a:r>
              <a:rPr lang="en-US" altLang="zh-CN" sz="4000" b="1" dirty="0">
                <a:solidFill>
                  <a:srgbClr val="3333FF"/>
                </a:solidFill>
                <a:latin typeface="Times New Roman" pitchFamily="18" charset="0"/>
                <a:ea typeface="宋体" pitchFamily="2" charset="-122"/>
              </a:rPr>
              <a:t>3. The complete oxidation of pyruvate in animal tissues was proposed to undergo via a cyclic pathway</a:t>
            </a:r>
          </a:p>
        </p:txBody>
      </p:sp>
      <p:sp>
        <p:nvSpPr>
          <p:cNvPr id="2744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2204864"/>
            <a:ext cx="9144000" cy="4475163"/>
          </a:xfrm>
        </p:spPr>
        <p:txBody>
          <a:bodyPr/>
          <a:lstStyle/>
          <a:p>
            <a:pPr>
              <a:lnSpc>
                <a:spcPct val="90000"/>
              </a:lnSpc>
              <a:defRPr/>
            </a:pPr>
            <a:r>
              <a:rPr lang="en-US" altLang="zh-CN" b="1" dirty="0">
                <a:latin typeface="Times New Roman" pitchFamily="18" charset="0"/>
                <a:ea typeface="宋体" pitchFamily="2" charset="-122"/>
              </a:rPr>
              <a:t>O</a:t>
            </a:r>
            <a:r>
              <a:rPr lang="en-US" altLang="zh-CN" b="1" baseline="-25000" dirty="0">
                <a:latin typeface="Times New Roman" pitchFamily="18" charset="0"/>
                <a:ea typeface="宋体" pitchFamily="2" charset="-122"/>
              </a:rPr>
              <a:t>2</a:t>
            </a:r>
            <a:r>
              <a:rPr lang="en-US" altLang="zh-CN" b="1" dirty="0">
                <a:latin typeface="Times New Roman" pitchFamily="18" charset="0"/>
                <a:ea typeface="宋体" pitchFamily="2" charset="-122"/>
              </a:rPr>
              <a:t> consumption and pyruvate oxidation in minced muscle tissues were found to be stimulated by some four-carbon dicarboxylic acids (fumarate, succinate, malate and oxaloacetate), five-carbon dicarboxylic acid </a:t>
            </a:r>
            <a:r>
              <a:rPr lang="en-US" altLang="zh-CN" b="1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b="1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</a:t>
            </a:r>
            <a:r>
              <a:rPr lang="en-US" altLang="zh-CN" b="1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-</a:t>
            </a:r>
            <a:r>
              <a:rPr lang="en-US" altLang="zh-CN" b="1" dirty="0">
                <a:latin typeface="Times New Roman" pitchFamily="18" charset="0"/>
                <a:ea typeface="宋体" pitchFamily="2" charset="-122"/>
              </a:rPr>
              <a:t>ketoglutarate ), or six-carbon tricarboxylic acids (citrate, isocitrate, </a:t>
            </a:r>
            <a:r>
              <a:rPr lang="en-US" altLang="zh-CN" b="1" i="1" dirty="0">
                <a:latin typeface="Times New Roman" pitchFamily="18" charset="0"/>
                <a:ea typeface="宋体" pitchFamily="2" charset="-122"/>
              </a:rPr>
              <a:t>cis</a:t>
            </a:r>
            <a:r>
              <a:rPr lang="en-US" altLang="zh-CN" b="1" dirty="0">
                <a:latin typeface="Times New Roman" pitchFamily="18" charset="0"/>
                <a:ea typeface="宋体" pitchFamily="2" charset="-122"/>
              </a:rPr>
              <a:t>-aconitate).</a:t>
            </a:r>
          </a:p>
          <a:p>
            <a:pPr>
              <a:lnSpc>
                <a:spcPct val="90000"/>
              </a:lnSpc>
              <a:defRPr/>
            </a:pPr>
            <a:r>
              <a:rPr lang="en-US" altLang="zh-CN" b="1" dirty="0">
                <a:latin typeface="Times New Roman" pitchFamily="18" charset="0"/>
                <a:ea typeface="宋体" pitchFamily="2" charset="-122"/>
              </a:rPr>
              <a:t>A small amount of any of these organic acids stimulates </a:t>
            </a:r>
            <a:r>
              <a:rPr lang="en-US" altLang="zh-CN" b="1" i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itchFamily="2" charset="-122"/>
              </a:rPr>
              <a:t>many folds</a:t>
            </a:r>
            <a:r>
              <a:rPr lang="en-US" altLang="zh-CN" b="1" dirty="0">
                <a:latin typeface="Times New Roman" pitchFamily="18" charset="0"/>
                <a:ea typeface="宋体" pitchFamily="2" charset="-122"/>
              </a:rPr>
              <a:t> of pyruvate oxidation!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>
          <a:xfrm flipV="1">
            <a:off x="685800" y="-53975"/>
            <a:ext cx="7772400" cy="106363"/>
          </a:xfrm>
        </p:spPr>
        <p:txBody>
          <a:bodyPr/>
          <a:lstStyle/>
          <a:p>
            <a:r>
              <a:rPr lang="zh-CN" altLang="en-US">
                <a:ea typeface="宋体" pitchFamily="2" charset="-122"/>
              </a:rPr>
              <a:t> </a:t>
            </a:r>
          </a:p>
        </p:txBody>
      </p:sp>
      <p:sp>
        <p:nvSpPr>
          <p:cNvPr id="2754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214313"/>
            <a:ext cx="9144000" cy="6858000"/>
          </a:xfrm>
        </p:spPr>
        <p:txBody>
          <a:bodyPr/>
          <a:lstStyle/>
          <a:p>
            <a:pPr>
              <a:defRPr/>
            </a:pPr>
            <a:r>
              <a:rPr lang="en-US" altLang="zh-CN" b="1" dirty="0">
                <a:latin typeface="Times New Roman" pitchFamily="18" charset="0"/>
                <a:ea typeface="宋体" pitchFamily="2" charset="-122"/>
              </a:rPr>
              <a:t>Malonate inhibits pyruvate oxidation </a:t>
            </a:r>
            <a:r>
              <a:rPr lang="en-US" altLang="zh-CN" b="1" i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itchFamily="2" charset="-122"/>
              </a:rPr>
              <a:t>regardless</a:t>
            </a:r>
            <a:r>
              <a:rPr lang="en-US" altLang="zh-CN" b="1" dirty="0">
                <a:latin typeface="Times New Roman" pitchFamily="18" charset="0"/>
                <a:ea typeface="宋体" pitchFamily="2" charset="-122"/>
              </a:rPr>
              <a:t> of which active organic acid is added!</a:t>
            </a:r>
          </a:p>
          <a:p>
            <a:pPr>
              <a:defRPr/>
            </a:pPr>
            <a:r>
              <a:rPr lang="en-US" altLang="zh-CN" b="1" dirty="0">
                <a:latin typeface="Times New Roman" pitchFamily="18" charset="0"/>
                <a:ea typeface="宋体" pitchFamily="2" charset="-122"/>
              </a:rPr>
              <a:t>Hans Krebs proposed the “citric acid cycle” for the complete oxidation of pyruvate in animal tissues in 1937.</a:t>
            </a:r>
          </a:p>
          <a:p>
            <a:pPr>
              <a:defRPr/>
            </a:pPr>
            <a:r>
              <a:rPr lang="en-US" altLang="zh-CN" b="1" dirty="0">
                <a:latin typeface="Times New Roman" pitchFamily="18" charset="0"/>
                <a:ea typeface="宋体" pitchFamily="2" charset="-122"/>
              </a:rPr>
              <a:t>The citric acid cycle was confirmed to be universal in cells by </a:t>
            </a:r>
            <a:r>
              <a:rPr lang="en-US" altLang="zh-CN" b="1" i="1" dirty="0">
                <a:latin typeface="Times New Roman" pitchFamily="18" charset="0"/>
                <a:ea typeface="宋体" pitchFamily="2" charset="-122"/>
              </a:rPr>
              <a:t>in vitro</a:t>
            </a:r>
            <a:r>
              <a:rPr lang="en-US" altLang="zh-CN" b="1" dirty="0">
                <a:latin typeface="Times New Roman" pitchFamily="18" charset="0"/>
                <a:ea typeface="宋体" pitchFamily="2" charset="-122"/>
              </a:rPr>
              <a:t> studies with purified enzymes and </a:t>
            </a:r>
            <a:r>
              <a:rPr lang="en-US" altLang="zh-CN" b="1" i="1" dirty="0">
                <a:latin typeface="Times New Roman" pitchFamily="18" charset="0"/>
                <a:ea typeface="宋体" pitchFamily="2" charset="-122"/>
              </a:rPr>
              <a:t>in vivo</a:t>
            </a:r>
            <a:r>
              <a:rPr lang="en-US" altLang="zh-CN" b="1" dirty="0">
                <a:latin typeface="Times New Roman" pitchFamily="18" charset="0"/>
                <a:ea typeface="宋体" pitchFamily="2" charset="-122"/>
              </a:rPr>
              <a:t> studies with radio isotopes (“radio isotope tracer experiments”).</a:t>
            </a:r>
          </a:p>
          <a:p>
            <a:pPr>
              <a:defRPr/>
            </a:pPr>
            <a:r>
              <a:rPr lang="en-US" altLang="zh-CN" b="1" dirty="0">
                <a:latin typeface="Times New Roman" pitchFamily="18" charset="0"/>
                <a:ea typeface="宋体" pitchFamily="2" charset="-122"/>
              </a:rPr>
              <a:t>Krebs was awarded the Nobel Prize in medicine in 1953 for revealing the citric acid cycle (thus also called the Krebs cycle).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228600"/>
            <a:ext cx="8915400" cy="1143000"/>
          </a:xfrm>
        </p:spPr>
        <p:txBody>
          <a:bodyPr/>
          <a:lstStyle/>
          <a:p>
            <a:r>
              <a:rPr lang="en-US" altLang="zh-CN" sz="4800" b="1" dirty="0">
                <a:solidFill>
                  <a:srgbClr val="3333FF"/>
                </a:solidFill>
                <a:latin typeface="Times New Roman" pitchFamily="18" charset="0"/>
                <a:ea typeface="宋体" pitchFamily="2" charset="-122"/>
              </a:rPr>
              <a:t>Citric Acid Cycle (</a:t>
            </a:r>
            <a:r>
              <a:rPr lang="zh-CN" altLang="en-US" sz="4800" b="1" dirty="0">
                <a:solidFill>
                  <a:srgbClr val="3333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三羧酸循环</a:t>
            </a:r>
            <a:r>
              <a:rPr lang="en-US" altLang="zh-CN" sz="4800" b="1" dirty="0">
                <a:solidFill>
                  <a:srgbClr val="3333FF"/>
                </a:solidFill>
                <a:latin typeface="Times New Roman" pitchFamily="18" charset="0"/>
                <a:ea typeface="宋体" pitchFamily="2" charset="-122"/>
              </a:rPr>
              <a:t>)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1412875"/>
            <a:ext cx="9144000" cy="5040313"/>
          </a:xfrm>
        </p:spPr>
        <p:txBody>
          <a:bodyPr/>
          <a:lstStyle/>
          <a:p>
            <a:r>
              <a:rPr lang="en-US" altLang="zh-CN" b="1" dirty="0">
                <a:latin typeface="Times New Roman" pitchFamily="18" charset="0"/>
                <a:ea typeface="宋体" pitchFamily="2" charset="-122"/>
              </a:rPr>
              <a:t>Also called the </a:t>
            </a:r>
            <a:r>
              <a:rPr lang="en-US" altLang="zh-CN" b="1" dirty="0">
                <a:solidFill>
                  <a:srgbClr val="FF0000"/>
                </a:solidFill>
                <a:latin typeface="Times New Roman" pitchFamily="18" charset="0"/>
                <a:ea typeface="宋体" pitchFamily="2" charset="-122"/>
              </a:rPr>
              <a:t>tricarboxylic acid cycle</a:t>
            </a:r>
            <a:r>
              <a:rPr lang="en-US" altLang="zh-CN" b="1" dirty="0">
                <a:latin typeface="Times New Roman" pitchFamily="18" charset="0"/>
                <a:ea typeface="宋体" pitchFamily="2" charset="-122"/>
              </a:rPr>
              <a:t> (TCA)    or the </a:t>
            </a:r>
            <a:r>
              <a:rPr lang="en-US" altLang="zh-CN" b="1" dirty="0">
                <a:solidFill>
                  <a:srgbClr val="FF0000"/>
                </a:solidFill>
                <a:latin typeface="Times New Roman" pitchFamily="18" charset="0"/>
                <a:ea typeface="宋体" pitchFamily="2" charset="-122"/>
              </a:rPr>
              <a:t>Krebs cycle</a:t>
            </a:r>
          </a:p>
          <a:p>
            <a:r>
              <a:rPr lang="en-US" altLang="zh-CN" b="1" dirty="0">
                <a:latin typeface="Times New Roman" pitchFamily="18" charset="0"/>
                <a:ea typeface="宋体" pitchFamily="2" charset="-122"/>
              </a:rPr>
              <a:t>Pyruvate completely oxidized to CO</a:t>
            </a:r>
            <a:r>
              <a:rPr lang="en-US" altLang="zh-CN" b="1" baseline="-25000" dirty="0">
                <a:latin typeface="Times New Roman" pitchFamily="18" charset="0"/>
                <a:ea typeface="宋体" pitchFamily="2" charset="-122"/>
              </a:rPr>
              <a:t>2 </a:t>
            </a:r>
            <a:r>
              <a:rPr lang="en-US" altLang="zh-CN" b="1" dirty="0">
                <a:latin typeface="Times New Roman" pitchFamily="18" charset="0"/>
                <a:ea typeface="宋体" pitchFamily="2" charset="-122"/>
              </a:rPr>
              <a:t>and H</a:t>
            </a:r>
            <a:r>
              <a:rPr lang="en-US" altLang="zh-CN" b="1" baseline="-25000" dirty="0">
                <a:latin typeface="Times New Roman" pitchFamily="18" charset="0"/>
                <a:ea typeface="宋体" pitchFamily="2" charset="-122"/>
              </a:rPr>
              <a:t>2</a:t>
            </a:r>
            <a:r>
              <a:rPr lang="en-US" altLang="zh-CN" b="1" dirty="0">
                <a:latin typeface="Times New Roman" pitchFamily="18" charset="0"/>
                <a:ea typeface="宋体" pitchFamily="2" charset="-122"/>
              </a:rPr>
              <a:t>O in the presence of O</a:t>
            </a:r>
            <a:r>
              <a:rPr lang="en-US" altLang="zh-CN" b="1" baseline="-25000" dirty="0">
                <a:latin typeface="Times New Roman" pitchFamily="18" charset="0"/>
                <a:ea typeface="宋体" pitchFamily="2" charset="-122"/>
              </a:rPr>
              <a:t>2</a:t>
            </a:r>
            <a:r>
              <a:rPr lang="en-US" altLang="zh-CN" b="1" dirty="0">
                <a:latin typeface="Times New Roman" pitchFamily="18" charset="0"/>
                <a:ea typeface="宋体" pitchFamily="2" charset="-122"/>
              </a:rPr>
              <a:t>---cellular respiration</a:t>
            </a:r>
          </a:p>
          <a:p>
            <a:r>
              <a:rPr lang="en-US" altLang="zh-CN" b="1" dirty="0">
                <a:latin typeface="Times New Roman" pitchFamily="18" charset="0"/>
                <a:ea typeface="宋体" pitchFamily="2" charset="-122"/>
              </a:rPr>
              <a:t>Occurs in eight steps in </a:t>
            </a:r>
            <a:r>
              <a:rPr lang="en-US" altLang="zh-CN" b="1" dirty="0">
                <a:solidFill>
                  <a:srgbClr val="FF0000"/>
                </a:solidFill>
                <a:latin typeface="Times New Roman" pitchFamily="18" charset="0"/>
                <a:ea typeface="宋体" pitchFamily="2" charset="-122"/>
              </a:rPr>
              <a:t>mitochondria</a:t>
            </a:r>
          </a:p>
          <a:p>
            <a:r>
              <a:rPr lang="en-US" altLang="zh-CN" b="1" dirty="0">
                <a:latin typeface="Times New Roman" pitchFamily="18" charset="0"/>
                <a:ea typeface="宋体" pitchFamily="2" charset="-122"/>
              </a:rPr>
              <a:t>Energy efficiently conserved</a:t>
            </a:r>
          </a:p>
          <a:p>
            <a:r>
              <a:rPr lang="en-US" altLang="zh-CN" b="1" dirty="0">
                <a:latin typeface="Times New Roman" pitchFamily="18" charset="0"/>
                <a:ea typeface="宋体" pitchFamily="2" charset="-122"/>
              </a:rPr>
              <a:t>A hub in metabolism, serving in both catabolic and anabolic processes</a:t>
            </a:r>
          </a:p>
          <a:p>
            <a:endParaRPr lang="en-US" altLang="zh-CN" b="1" dirty="0">
              <a:latin typeface="Times New Roman" pitchFamily="18" charset="0"/>
              <a:ea typeface="宋体" pitchFamily="2" charset="-122"/>
            </a:endParaRPr>
          </a:p>
          <a:p>
            <a:endParaRPr lang="en-US" altLang="zh-CN" b="1" dirty="0">
              <a:latin typeface="Times New Roman" pitchFamily="18" charset="0"/>
              <a:ea typeface="宋体" pitchFamily="2" charset="-122"/>
            </a:endParaRPr>
          </a:p>
        </p:txBody>
      </p:sp>
    </p:spTree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9636" y="3463636"/>
            <a:ext cx="3394364" cy="3394364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90" y="280071"/>
            <a:ext cx="1406236" cy="1424133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708726" y="365126"/>
            <a:ext cx="7065819" cy="1325563"/>
          </a:xfrm>
        </p:spPr>
        <p:txBody>
          <a:bodyPr>
            <a:normAutofit fontScale="90000"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The Nobel Prize in Physiology </a:t>
            </a:r>
            <a:br>
              <a:rPr lang="en-US" altLang="zh-CN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</a:br>
            <a:r>
              <a:rPr lang="en-US" altLang="zh-CN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or Medicine 1953</a:t>
            </a:r>
            <a:endParaRPr lang="zh-CN" altLang="en-US" b="1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067944" y="2780928"/>
            <a:ext cx="3255792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ts val="2400"/>
              </a:lnSpc>
            </a:pP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Sir Hans Adolf Krebs</a:t>
            </a:r>
            <a:b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altLang="zh-CN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r>
              <a:rPr lang="en-US" altLang="zh-CN" b="1" dirty="0">
                <a:solidFill>
                  <a:srgbClr val="2E2A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Great Britain</a:t>
            </a:r>
          </a:p>
          <a:p>
            <a:pPr fontAlgn="base">
              <a:lnSpc>
                <a:spcPts val="2400"/>
              </a:lnSpc>
            </a:pPr>
            <a:endParaRPr lang="en-US" altLang="zh-CN" b="1" dirty="0">
              <a:solidFill>
                <a:srgbClr val="2E2A2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r>
              <a:rPr lang="en-US" altLang="zh-CN" b="1" dirty="0">
                <a:solidFill>
                  <a:srgbClr val="2E2A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Sheffield University, Sheffield, </a:t>
            </a:r>
          </a:p>
          <a:p>
            <a:pPr>
              <a:lnSpc>
                <a:spcPts val="2400"/>
              </a:lnSpc>
            </a:pPr>
            <a:r>
              <a:rPr lang="en-US" altLang="zh-CN" b="1" dirty="0">
                <a:solidFill>
                  <a:srgbClr val="2E2A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Great Britain</a:t>
            </a:r>
          </a:p>
          <a:p>
            <a:pPr fontAlgn="base">
              <a:lnSpc>
                <a:spcPts val="2400"/>
              </a:lnSpc>
            </a:pPr>
            <a:endParaRPr lang="en-US" altLang="zh-CN" b="1" dirty="0">
              <a:solidFill>
                <a:srgbClr val="2E2A2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fontAlgn="base">
              <a:lnSpc>
                <a:spcPts val="2400"/>
              </a:lnSpc>
            </a:pPr>
            <a:endParaRPr lang="en-US" altLang="zh-CN" b="1" dirty="0">
              <a:solidFill>
                <a:srgbClr val="2E2A2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r>
              <a:rPr lang="en-US" altLang="zh-CN" b="1" dirty="0">
                <a:solidFill>
                  <a:srgbClr val="2E2A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1900-1981</a:t>
            </a:r>
          </a:p>
        </p:txBody>
      </p:sp>
      <p:sp>
        <p:nvSpPr>
          <p:cNvPr id="12" name="矩形 11"/>
          <p:cNvSpPr/>
          <p:nvPr/>
        </p:nvSpPr>
        <p:spPr>
          <a:xfrm>
            <a:off x="1115616" y="1765448"/>
            <a:ext cx="773276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zh-CN" altLang="en-US" sz="3200" b="1" dirty="0">
                <a:solidFill>
                  <a:srgbClr val="3333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en-US" altLang="zh-CN" sz="3200" b="1" dirty="0">
                <a:solidFill>
                  <a:srgbClr val="3333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his discovery of the citric acid cycle</a:t>
            </a:r>
            <a:r>
              <a:rPr lang="zh-CN" altLang="en-US" sz="3200" b="1" dirty="0">
                <a:solidFill>
                  <a:srgbClr val="3333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  <a:endParaRPr lang="en-US" altLang="zh-CN" sz="3200" b="1" dirty="0">
              <a:solidFill>
                <a:srgbClr val="3333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4"/>
          <a:srcRect l="35049" t="34257" r="49899" b="26120"/>
          <a:stretch/>
        </p:blipFill>
        <p:spPr>
          <a:xfrm>
            <a:off x="1240487" y="2511991"/>
            <a:ext cx="2608975" cy="3863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7609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>
          <a:xfrm>
            <a:off x="274639" y="548680"/>
            <a:ext cx="8839200" cy="1143000"/>
          </a:xfrm>
        </p:spPr>
        <p:txBody>
          <a:bodyPr/>
          <a:lstStyle/>
          <a:p>
            <a:r>
              <a:rPr lang="en-US" altLang="zh-CN" b="1" dirty="0">
                <a:solidFill>
                  <a:srgbClr val="3333FF"/>
                </a:solidFill>
                <a:latin typeface="Times New Roman" pitchFamily="18" charset="0"/>
                <a:ea typeface="宋体" pitchFamily="2" charset="-122"/>
              </a:rPr>
              <a:t>4. The acetyl group (carried by CoA) is completely oxidized to CO</a:t>
            </a:r>
            <a:r>
              <a:rPr lang="en-US" altLang="zh-CN" b="1" baseline="-25000" dirty="0">
                <a:solidFill>
                  <a:srgbClr val="3333FF"/>
                </a:solidFill>
                <a:latin typeface="Times New Roman" pitchFamily="18" charset="0"/>
                <a:ea typeface="宋体" pitchFamily="2" charset="-122"/>
              </a:rPr>
              <a:t>2</a:t>
            </a:r>
            <a:r>
              <a:rPr lang="en-US" altLang="zh-CN" b="1" dirty="0">
                <a:solidFill>
                  <a:srgbClr val="3333FF"/>
                </a:solidFill>
                <a:latin typeface="Times New Roman" pitchFamily="18" charset="0"/>
                <a:ea typeface="宋体" pitchFamily="2" charset="-122"/>
              </a:rPr>
              <a:t> via the citric acid cycle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9512" y="2276872"/>
            <a:ext cx="8839200" cy="41148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zh-CN" b="1" dirty="0">
                <a:latin typeface="Times New Roman" pitchFamily="18" charset="0"/>
                <a:ea typeface="宋体" pitchFamily="2" charset="-122"/>
              </a:rPr>
              <a:t>The 4-carbon </a:t>
            </a:r>
            <a:r>
              <a:rPr lang="en-US" altLang="zh-CN" b="1" dirty="0">
                <a:solidFill>
                  <a:srgbClr val="FF0000"/>
                </a:solidFill>
                <a:latin typeface="Times New Roman" pitchFamily="18" charset="0"/>
                <a:ea typeface="宋体" pitchFamily="2" charset="-122"/>
              </a:rPr>
              <a:t>oxaloacetate</a:t>
            </a:r>
            <a:r>
              <a:rPr lang="en-US" altLang="zh-CN" b="1" dirty="0">
                <a:latin typeface="Times New Roman" pitchFamily="18" charset="0"/>
                <a:ea typeface="宋体" pitchFamily="2" charset="-122"/>
              </a:rPr>
              <a:t> (</a:t>
            </a: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草酰乙酸</a:t>
            </a:r>
            <a:r>
              <a:rPr lang="en-US" altLang="zh-CN" b="1" dirty="0">
                <a:latin typeface="Times New Roman" pitchFamily="18" charset="0"/>
                <a:ea typeface="宋体" pitchFamily="2" charset="-122"/>
              </a:rPr>
              <a:t>) acts as the “carrier” for the oxidation.</a:t>
            </a:r>
          </a:p>
          <a:p>
            <a:pPr>
              <a:lnSpc>
                <a:spcPct val="90000"/>
              </a:lnSpc>
            </a:pPr>
            <a:r>
              <a:rPr lang="en-US" altLang="zh-CN" b="1" dirty="0">
                <a:latin typeface="Times New Roman" pitchFamily="18" charset="0"/>
                <a:ea typeface="宋体" pitchFamily="2" charset="-122"/>
              </a:rPr>
              <a:t>The two carbons released as 2 CO</a:t>
            </a:r>
            <a:r>
              <a:rPr lang="en-US" altLang="zh-CN" b="1" baseline="-25000" dirty="0">
                <a:latin typeface="Times New Roman" pitchFamily="18" charset="0"/>
                <a:ea typeface="宋体" pitchFamily="2" charset="-122"/>
              </a:rPr>
              <a:t>2 </a:t>
            </a:r>
            <a:r>
              <a:rPr lang="en-US" altLang="zh-CN" b="1" dirty="0">
                <a:latin typeface="Times New Roman" pitchFamily="18" charset="0"/>
                <a:ea typeface="宋体" pitchFamily="2" charset="-122"/>
              </a:rPr>
              <a:t>in the first cycle of oxidation are not from the acetyl-CoA just joined.</a:t>
            </a:r>
          </a:p>
          <a:p>
            <a:pPr>
              <a:lnSpc>
                <a:spcPct val="90000"/>
              </a:lnSpc>
            </a:pPr>
            <a:r>
              <a:rPr lang="en-US" altLang="zh-CN" b="1" dirty="0">
                <a:latin typeface="Times New Roman" pitchFamily="18" charset="0"/>
                <a:ea typeface="宋体" pitchFamily="2" charset="-122"/>
              </a:rPr>
              <a:t>The  8 electrons released are collected by three NAD</a:t>
            </a:r>
            <a:r>
              <a:rPr lang="en-US" altLang="zh-CN" b="1" baseline="30000" dirty="0">
                <a:latin typeface="Times New Roman" pitchFamily="18" charset="0"/>
                <a:ea typeface="宋体" pitchFamily="2" charset="-122"/>
              </a:rPr>
              <a:t>+</a:t>
            </a:r>
            <a:r>
              <a:rPr lang="en-US" altLang="zh-CN" b="1" dirty="0">
                <a:latin typeface="Times New Roman" pitchFamily="18" charset="0"/>
                <a:ea typeface="宋体" pitchFamily="2" charset="-122"/>
              </a:rPr>
              <a:t> and one FAD.</a:t>
            </a:r>
          </a:p>
          <a:p>
            <a:pPr>
              <a:lnSpc>
                <a:spcPct val="90000"/>
              </a:lnSpc>
            </a:pPr>
            <a:r>
              <a:rPr lang="en-US" altLang="zh-CN" b="1" dirty="0">
                <a:latin typeface="Times New Roman" pitchFamily="18" charset="0"/>
                <a:ea typeface="宋体" pitchFamily="2" charset="-122"/>
              </a:rPr>
              <a:t>One molecule of ATP (or GTP) is produced per cycle by substrate-level phosphorylation.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ext Box 5"/>
          <p:cNvSpPr txBox="1">
            <a:spLocks noChangeArrowheads="1"/>
          </p:cNvSpPr>
          <p:nvPr/>
        </p:nvSpPr>
        <p:spPr bwMode="auto">
          <a:xfrm>
            <a:off x="1115616" y="6102107"/>
            <a:ext cx="7210628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4000" b="1" dirty="0">
                <a:solidFill>
                  <a:srgbClr val="3333FF"/>
                </a:solidFill>
                <a:latin typeface="Times New Roman" pitchFamily="18" charset="0"/>
                <a:ea typeface="宋体" pitchFamily="2" charset="-122"/>
              </a:rPr>
              <a:t>Reactions of the citric acid cycle</a:t>
            </a:r>
          </a:p>
        </p:txBody>
      </p:sp>
      <p:pic>
        <p:nvPicPr>
          <p:cNvPr id="25603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19250" y="0"/>
            <a:ext cx="5926138" cy="6097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604" name="Rectangle 7"/>
          <p:cNvSpPr>
            <a:spLocks noChangeArrowheads="1"/>
          </p:cNvSpPr>
          <p:nvPr/>
        </p:nvSpPr>
        <p:spPr bwMode="auto">
          <a:xfrm>
            <a:off x="2916238" y="1052513"/>
            <a:ext cx="1150937" cy="576262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>
              <a:ea typeface="宋体" pitchFamily="2" charset="-122"/>
            </a:endParaRPr>
          </a:p>
        </p:txBody>
      </p:sp>
      <p:sp>
        <p:nvSpPr>
          <p:cNvPr id="25605" name="Rectangle 8"/>
          <p:cNvSpPr>
            <a:spLocks noChangeArrowheads="1"/>
          </p:cNvSpPr>
          <p:nvPr/>
        </p:nvSpPr>
        <p:spPr bwMode="auto">
          <a:xfrm>
            <a:off x="3708400" y="0"/>
            <a:ext cx="1077913" cy="549275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>
              <a:ea typeface="宋体" pitchFamily="2" charset="-122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0825" y="836613"/>
            <a:ext cx="8535988" cy="5676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627" name="Text Box 4"/>
          <p:cNvSpPr txBox="1">
            <a:spLocks noChangeArrowheads="1"/>
          </p:cNvSpPr>
          <p:nvPr/>
        </p:nvSpPr>
        <p:spPr bwMode="auto">
          <a:xfrm>
            <a:off x="447675" y="254000"/>
            <a:ext cx="37719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3200" b="1" dirty="0">
                <a:solidFill>
                  <a:srgbClr val="FF0000"/>
                </a:solidFill>
                <a:latin typeface="Times New Roman" pitchFamily="18" charset="0"/>
                <a:ea typeface="宋体" pitchFamily="2" charset="-122"/>
              </a:rPr>
              <a:t>Step 1: condensation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5148064" y="5229200"/>
            <a:ext cx="296209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irreversible</a:t>
            </a:r>
            <a:endParaRPr lang="zh-CN" altLang="en-US" sz="44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 descr="figure 16-08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4800" y="1016000"/>
            <a:ext cx="8531225" cy="4819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651" name="Text Box 4"/>
          <p:cNvSpPr txBox="1">
            <a:spLocks noChangeArrowheads="1"/>
          </p:cNvSpPr>
          <p:nvPr/>
        </p:nvSpPr>
        <p:spPr bwMode="auto">
          <a:xfrm>
            <a:off x="1187624" y="5949280"/>
            <a:ext cx="7019294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4400" b="1" dirty="0">
                <a:solidFill>
                  <a:srgbClr val="3333FF"/>
                </a:solidFill>
                <a:latin typeface="Times New Roman" pitchFamily="18" charset="0"/>
                <a:ea typeface="宋体" pitchFamily="2" charset="-122"/>
              </a:rPr>
              <a:t>Structure of citrate synthase</a:t>
            </a:r>
          </a:p>
        </p:txBody>
      </p:sp>
      <p:sp>
        <p:nvSpPr>
          <p:cNvPr id="4" name="矩形 3"/>
          <p:cNvSpPr/>
          <p:nvPr/>
        </p:nvSpPr>
        <p:spPr bwMode="auto">
          <a:xfrm>
            <a:off x="304800" y="4293096"/>
            <a:ext cx="1314872" cy="216024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/>
            </a:endParaRPr>
          </a:p>
        </p:txBody>
      </p:sp>
      <p:sp>
        <p:nvSpPr>
          <p:cNvPr id="7" name="矩形 6"/>
          <p:cNvSpPr/>
          <p:nvPr/>
        </p:nvSpPr>
        <p:spPr bwMode="auto">
          <a:xfrm>
            <a:off x="3635896" y="1484784"/>
            <a:ext cx="1314872" cy="288032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ext Box 4"/>
          <p:cNvSpPr txBox="1">
            <a:spLocks noChangeArrowheads="1"/>
          </p:cNvSpPr>
          <p:nvPr/>
        </p:nvSpPr>
        <p:spPr bwMode="auto">
          <a:xfrm>
            <a:off x="879475" y="4092575"/>
            <a:ext cx="3371850" cy="1190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3600" b="1" dirty="0">
                <a:solidFill>
                  <a:srgbClr val="FF0000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Citrate synthase</a:t>
            </a:r>
          </a:p>
          <a:p>
            <a:r>
              <a:rPr lang="en-US" altLang="zh-CN" sz="3600" b="1" dirty="0">
                <a:solidFill>
                  <a:srgbClr val="FF0000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---induced fit</a:t>
            </a:r>
          </a:p>
        </p:txBody>
      </p:sp>
      <p:pic>
        <p:nvPicPr>
          <p:cNvPr id="28675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9750" y="260350"/>
            <a:ext cx="3878263" cy="3228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76" name="Picture 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716463" y="3141663"/>
            <a:ext cx="3792537" cy="3368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23850" y="908050"/>
            <a:ext cx="8535988" cy="536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699" name="Text Box 4"/>
          <p:cNvSpPr txBox="1">
            <a:spLocks noChangeArrowheads="1"/>
          </p:cNvSpPr>
          <p:nvPr/>
        </p:nvSpPr>
        <p:spPr bwMode="auto">
          <a:xfrm>
            <a:off x="323850" y="161925"/>
            <a:ext cx="5868988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3200" b="1" dirty="0">
                <a:solidFill>
                  <a:srgbClr val="FF0000"/>
                </a:solidFill>
                <a:latin typeface="Times New Roman" pitchFamily="18" charset="0"/>
                <a:ea typeface="宋体" pitchFamily="2" charset="-122"/>
              </a:rPr>
              <a:t>Step 2: dehydration &amp; hydration</a:t>
            </a:r>
            <a:endParaRPr lang="zh-CN" altLang="en-US" sz="3200" b="1">
              <a:solidFill>
                <a:srgbClr val="FF0000"/>
              </a:solidFill>
              <a:latin typeface="Times New Roman" pitchFamily="18" charset="0"/>
              <a:ea typeface="宋体" pitchFamily="2" charset="-122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3213" y="2441575"/>
            <a:ext cx="8535987" cy="1974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23" name="Text Box 5"/>
          <p:cNvSpPr txBox="1">
            <a:spLocks noChangeArrowheads="1"/>
          </p:cNvSpPr>
          <p:nvPr/>
        </p:nvSpPr>
        <p:spPr bwMode="auto">
          <a:xfrm>
            <a:off x="519113" y="974725"/>
            <a:ext cx="6040437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3200" b="1" dirty="0">
                <a:solidFill>
                  <a:srgbClr val="FF0000"/>
                </a:solidFill>
                <a:latin typeface="Times New Roman" pitchFamily="18" charset="0"/>
                <a:ea typeface="宋体" pitchFamily="2" charset="-122"/>
              </a:rPr>
              <a:t>Step 3  oxidative decarboxylation </a:t>
            </a:r>
            <a:endParaRPr lang="zh-CN" altLang="en-US" sz="3200" b="1">
              <a:solidFill>
                <a:srgbClr val="FF0000"/>
              </a:solidFill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30724" name="Line 6"/>
          <p:cNvSpPr>
            <a:spLocks noChangeShapeType="1"/>
          </p:cNvSpPr>
          <p:nvPr/>
        </p:nvSpPr>
        <p:spPr bwMode="auto">
          <a:xfrm>
            <a:off x="2700338" y="3573463"/>
            <a:ext cx="0" cy="935037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0725" name="Text Box 7"/>
          <p:cNvSpPr txBox="1">
            <a:spLocks noChangeArrowheads="1"/>
          </p:cNvSpPr>
          <p:nvPr/>
        </p:nvSpPr>
        <p:spPr bwMode="auto">
          <a:xfrm>
            <a:off x="2103438" y="4457700"/>
            <a:ext cx="1987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b="1" dirty="0">
                <a:latin typeface="Times New Roman" pitchFamily="18" charset="0"/>
                <a:ea typeface="宋体" pitchFamily="2" charset="-122"/>
              </a:rPr>
              <a:t>Two isozymes</a:t>
            </a:r>
          </a:p>
        </p:txBody>
      </p:sp>
      <p:sp>
        <p:nvSpPr>
          <p:cNvPr id="2" name="矩形 1"/>
          <p:cNvSpPr/>
          <p:nvPr/>
        </p:nvSpPr>
        <p:spPr>
          <a:xfrm>
            <a:off x="1475656" y="2241607"/>
            <a:ext cx="194790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irreversible</a:t>
            </a:r>
            <a:endParaRPr lang="zh-CN" altLang="en-US" sz="28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11560" y="1340768"/>
            <a:ext cx="8232934" cy="36778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395536" y="5013176"/>
            <a:ext cx="784887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latin typeface="Times New Roman" pitchFamily="18" charset="0"/>
                <a:ea typeface="宋体" pitchFamily="2" charset="-122"/>
              </a:rPr>
              <a:t>Similar to pyruvate dehydrogenase complex</a:t>
            </a:r>
          </a:p>
          <a:p>
            <a:endParaRPr lang="zh-CN" altLang="en-US" dirty="0"/>
          </a:p>
        </p:txBody>
      </p:sp>
      <p:sp>
        <p:nvSpPr>
          <p:cNvPr id="7" name="Line 7"/>
          <p:cNvSpPr>
            <a:spLocks noChangeShapeType="1"/>
          </p:cNvSpPr>
          <p:nvPr/>
        </p:nvSpPr>
        <p:spPr bwMode="auto">
          <a:xfrm>
            <a:off x="3995738" y="3860800"/>
            <a:ext cx="0" cy="115252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8" name="TextBox 7"/>
          <p:cNvSpPr txBox="1"/>
          <p:nvPr/>
        </p:nvSpPr>
        <p:spPr>
          <a:xfrm>
            <a:off x="395536" y="404664"/>
            <a:ext cx="609814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FF0000"/>
                </a:solidFill>
                <a:latin typeface="Times New Roman" pitchFamily="18" charset="0"/>
                <a:ea typeface="宋体" pitchFamily="2" charset="-122"/>
              </a:rPr>
              <a:t>Step 4   oxidative decarboxylation</a:t>
            </a:r>
            <a:endParaRPr lang="zh-CN" altLang="en-US" sz="3200" b="1" dirty="0">
              <a:solidFill>
                <a:srgbClr val="FF0000"/>
              </a:solidFill>
              <a:latin typeface="Times New Roman" pitchFamily="18" charset="0"/>
              <a:ea typeface="宋体" pitchFamily="2" charset="-122"/>
            </a:endParaRPr>
          </a:p>
          <a:p>
            <a:endParaRPr lang="zh-CN" altLang="en-US" dirty="0"/>
          </a:p>
        </p:txBody>
      </p:sp>
      <p:sp>
        <p:nvSpPr>
          <p:cNvPr id="2" name="矩形 1"/>
          <p:cNvSpPr/>
          <p:nvPr/>
        </p:nvSpPr>
        <p:spPr>
          <a:xfrm>
            <a:off x="5796136" y="4081246"/>
            <a:ext cx="220823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irreversible</a:t>
            </a:r>
            <a:endParaRPr lang="zh-CN" altLang="en-US" sz="32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194" name="Picture 2" descr="figure_16_1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193800"/>
            <a:ext cx="8531225" cy="4464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文本框 1"/>
          <p:cNvSpPr txBox="1"/>
          <p:nvPr/>
        </p:nvSpPr>
        <p:spPr>
          <a:xfrm>
            <a:off x="467544" y="5805264"/>
            <a:ext cx="84651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rgbClr val="3333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conserved mechanism for oxidative decarboxylation</a:t>
            </a:r>
            <a:endParaRPr lang="zh-CN" altLang="en-US" sz="2800" b="1" dirty="0">
              <a:solidFill>
                <a:srgbClr val="3333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84575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203893" y="620688"/>
            <a:ext cx="8686800" cy="1143000"/>
          </a:xfrm>
        </p:spPr>
        <p:txBody>
          <a:bodyPr/>
          <a:lstStyle/>
          <a:p>
            <a:r>
              <a:rPr lang="en-US" altLang="zh-CN" dirty="0">
                <a:latin typeface="Times New Roman" pitchFamily="18" charset="0"/>
                <a:ea typeface="宋体" pitchFamily="2" charset="-122"/>
              </a:rPr>
              <a:t> </a:t>
            </a:r>
            <a:r>
              <a:rPr lang="en-US" altLang="zh-CN" b="1" dirty="0">
                <a:solidFill>
                  <a:srgbClr val="3333FF"/>
                </a:solidFill>
                <a:latin typeface="Times New Roman" pitchFamily="18" charset="0"/>
                <a:ea typeface="宋体" pitchFamily="2" charset="-122"/>
              </a:rPr>
              <a:t>1. The cellular respiration (complete oxidation of fuels) can be divided into three stages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-24707" y="2276872"/>
            <a:ext cx="9144000" cy="41148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zh-CN" b="1" dirty="0">
                <a:solidFill>
                  <a:srgbClr val="FF0000"/>
                </a:solidFill>
                <a:latin typeface="Times New Roman" pitchFamily="18" charset="0"/>
                <a:ea typeface="宋体" pitchFamily="2" charset="-122"/>
              </a:rPr>
              <a:t>Stage I</a:t>
            </a:r>
            <a:r>
              <a:rPr lang="en-US" altLang="zh-CN" b="1" dirty="0">
                <a:latin typeface="Times New Roman" pitchFamily="18" charset="0"/>
                <a:ea typeface="宋体" pitchFamily="2" charset="-122"/>
              </a:rPr>
              <a:t>   All the fuel molecules are oxidized to generate a common two-carbon unit, acetyl-CoA.</a:t>
            </a:r>
          </a:p>
          <a:p>
            <a:pPr>
              <a:lnSpc>
                <a:spcPct val="90000"/>
              </a:lnSpc>
            </a:pPr>
            <a:r>
              <a:rPr lang="en-US" altLang="zh-CN" b="1" dirty="0">
                <a:solidFill>
                  <a:srgbClr val="FF0000"/>
                </a:solidFill>
                <a:latin typeface="Times New Roman" pitchFamily="18" charset="0"/>
                <a:ea typeface="宋体" pitchFamily="2" charset="-122"/>
              </a:rPr>
              <a:t>Stage II</a:t>
            </a:r>
            <a:r>
              <a:rPr lang="en-US" altLang="zh-CN" b="1" dirty="0">
                <a:latin typeface="Times New Roman" pitchFamily="18" charset="0"/>
                <a:ea typeface="宋体" pitchFamily="2" charset="-122"/>
              </a:rPr>
              <a:t>   Acetyl-CoA is completely oxidized to CO</a:t>
            </a:r>
            <a:r>
              <a:rPr lang="en-US" altLang="zh-CN" b="1" baseline="-25000" dirty="0">
                <a:latin typeface="Times New Roman" pitchFamily="18" charset="0"/>
                <a:ea typeface="宋体" pitchFamily="2" charset="-122"/>
              </a:rPr>
              <a:t>2</a:t>
            </a:r>
            <a:r>
              <a:rPr lang="en-US" altLang="zh-CN" b="1" dirty="0">
                <a:latin typeface="Times New Roman" pitchFamily="18" charset="0"/>
                <a:ea typeface="宋体" pitchFamily="2" charset="-122"/>
              </a:rPr>
              <a:t>, with electrons collected by NAD and FAD via the citric acid cycle.</a:t>
            </a:r>
          </a:p>
          <a:p>
            <a:pPr>
              <a:lnSpc>
                <a:spcPct val="90000"/>
              </a:lnSpc>
            </a:pPr>
            <a:r>
              <a:rPr lang="en-US" altLang="zh-CN" b="1" dirty="0">
                <a:solidFill>
                  <a:srgbClr val="FF0000"/>
                </a:solidFill>
                <a:latin typeface="Times New Roman" pitchFamily="18" charset="0"/>
                <a:ea typeface="宋体" pitchFamily="2" charset="-122"/>
              </a:rPr>
              <a:t>Stage III</a:t>
            </a:r>
            <a:r>
              <a:rPr lang="en-US" altLang="zh-CN" b="1" dirty="0">
                <a:latin typeface="Times New Roman" pitchFamily="18" charset="0"/>
                <a:ea typeface="宋体" pitchFamily="2" charset="-122"/>
              </a:rPr>
              <a:t>  Electrons of NADH and FADH</a:t>
            </a:r>
            <a:r>
              <a:rPr lang="en-US" altLang="zh-CN" b="1" baseline="-25000" dirty="0">
                <a:latin typeface="Times New Roman" pitchFamily="18" charset="0"/>
                <a:ea typeface="宋体" pitchFamily="2" charset="-122"/>
              </a:rPr>
              <a:t>2</a:t>
            </a:r>
            <a:r>
              <a:rPr lang="en-US" altLang="zh-CN" b="1" dirty="0">
                <a:latin typeface="Times New Roman" pitchFamily="18" charset="0"/>
                <a:ea typeface="宋体" pitchFamily="2" charset="-122"/>
              </a:rPr>
              <a:t> are transferred to O</a:t>
            </a:r>
            <a:r>
              <a:rPr lang="en-US" altLang="zh-CN" b="1" baseline="-25000" dirty="0">
                <a:latin typeface="Times New Roman" pitchFamily="18" charset="0"/>
                <a:ea typeface="宋体" pitchFamily="2" charset="-122"/>
              </a:rPr>
              <a:t>2</a:t>
            </a:r>
            <a:r>
              <a:rPr lang="en-US" altLang="zh-CN" b="1" dirty="0">
                <a:latin typeface="Times New Roman" pitchFamily="18" charset="0"/>
                <a:ea typeface="宋体" pitchFamily="2" charset="-122"/>
              </a:rPr>
              <a:t> via a series of carriers, producing H</a:t>
            </a:r>
            <a:r>
              <a:rPr lang="en-US" altLang="zh-CN" b="1" baseline="-25000" dirty="0">
                <a:latin typeface="Times New Roman" pitchFamily="18" charset="0"/>
                <a:ea typeface="宋体" pitchFamily="2" charset="-122"/>
              </a:rPr>
              <a:t>2</a:t>
            </a:r>
            <a:r>
              <a:rPr lang="en-US" altLang="zh-CN" b="1" dirty="0">
                <a:latin typeface="Times New Roman" pitchFamily="18" charset="0"/>
                <a:ea typeface="宋体" pitchFamily="2" charset="-122"/>
              </a:rPr>
              <a:t>O and a H</a:t>
            </a:r>
            <a:r>
              <a:rPr lang="en-US" altLang="zh-CN" b="1" baseline="30000" dirty="0">
                <a:latin typeface="Times New Roman" pitchFamily="18" charset="0"/>
                <a:ea typeface="宋体" pitchFamily="2" charset="-122"/>
              </a:rPr>
              <a:t>+</a:t>
            </a:r>
            <a:r>
              <a:rPr lang="en-US" altLang="zh-CN" b="1" dirty="0">
                <a:latin typeface="Times New Roman" pitchFamily="18" charset="0"/>
                <a:ea typeface="宋体" pitchFamily="2" charset="-122"/>
              </a:rPr>
              <a:t> gradient, which will promote ATP formation.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3213" y="1538288"/>
            <a:ext cx="8535987" cy="3779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771" name="Text Box 7"/>
          <p:cNvSpPr txBox="1">
            <a:spLocks noChangeArrowheads="1"/>
          </p:cNvSpPr>
          <p:nvPr/>
        </p:nvSpPr>
        <p:spPr bwMode="auto">
          <a:xfrm>
            <a:off x="519113" y="542925"/>
            <a:ext cx="6932612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3200" b="1" dirty="0">
                <a:solidFill>
                  <a:srgbClr val="FF0000"/>
                </a:solidFill>
                <a:latin typeface="Times New Roman" pitchFamily="18" charset="0"/>
                <a:ea typeface="宋体" pitchFamily="2" charset="-122"/>
              </a:rPr>
              <a:t>Step 5  substrate-level phosphorylation</a:t>
            </a:r>
          </a:p>
          <a:p>
            <a:endParaRPr lang="zh-CN" altLang="en-US" sz="3200" b="1">
              <a:solidFill>
                <a:srgbClr val="FF0000"/>
              </a:solidFill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32772" name="Text Box 8"/>
          <p:cNvSpPr txBox="1">
            <a:spLocks noChangeArrowheads="1"/>
          </p:cNvSpPr>
          <p:nvPr/>
        </p:nvSpPr>
        <p:spPr bwMode="auto">
          <a:xfrm>
            <a:off x="3255963" y="3736975"/>
            <a:ext cx="3425825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b="1" dirty="0">
                <a:latin typeface="Times New Roman" pitchFamily="18" charset="0"/>
                <a:ea typeface="宋体" pitchFamily="2" charset="-122"/>
              </a:rPr>
              <a:t>(Two isozymes, one for  </a:t>
            </a:r>
          </a:p>
          <a:p>
            <a:r>
              <a:rPr lang="en-US" altLang="zh-CN" b="1" dirty="0">
                <a:latin typeface="Times New Roman" pitchFamily="18" charset="0"/>
                <a:ea typeface="宋体" pitchFamily="2" charset="-122"/>
              </a:rPr>
              <a:t>GDP, the other for ADP)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3213" y="1376363"/>
            <a:ext cx="8535987" cy="4103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795" name="Text Box 5"/>
          <p:cNvSpPr txBox="1">
            <a:spLocks noChangeArrowheads="1"/>
          </p:cNvSpPr>
          <p:nvPr/>
        </p:nvSpPr>
        <p:spPr bwMode="auto">
          <a:xfrm>
            <a:off x="2411413" y="3644900"/>
            <a:ext cx="3190875" cy="946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rgbClr val="FF0000"/>
                </a:solidFill>
                <a:latin typeface="Times New Roman" pitchFamily="18" charset="0"/>
                <a:ea typeface="宋体" pitchFamily="2" charset="-122"/>
              </a:rPr>
              <a:t>(Membrane-bound)</a:t>
            </a:r>
          </a:p>
          <a:p>
            <a:endParaRPr lang="zh-CN" altLang="en-US" sz="2800"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33796" name="Text Box 6"/>
          <p:cNvSpPr txBox="1">
            <a:spLocks noChangeArrowheads="1"/>
          </p:cNvSpPr>
          <p:nvPr/>
        </p:nvSpPr>
        <p:spPr bwMode="auto">
          <a:xfrm>
            <a:off x="519113" y="327025"/>
            <a:ext cx="4392612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3200" b="1" dirty="0">
                <a:solidFill>
                  <a:srgbClr val="FF0000"/>
                </a:solidFill>
                <a:latin typeface="Times New Roman" pitchFamily="18" charset="0"/>
                <a:ea typeface="宋体" pitchFamily="2" charset="-122"/>
              </a:rPr>
              <a:t>Step 6  dehydrogenation</a:t>
            </a:r>
            <a:endParaRPr lang="zh-CN" altLang="en-US" sz="3200" b="1">
              <a:solidFill>
                <a:srgbClr val="FF0000"/>
              </a:solidFill>
              <a:latin typeface="Times New Roman" pitchFamily="18" charset="0"/>
              <a:ea typeface="宋体" pitchFamily="2" charset="-122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ext Box 3"/>
          <p:cNvSpPr txBox="1">
            <a:spLocks noChangeArrowheads="1"/>
          </p:cNvSpPr>
          <p:nvPr/>
        </p:nvSpPr>
        <p:spPr bwMode="auto">
          <a:xfrm>
            <a:off x="468313" y="5949950"/>
            <a:ext cx="3986212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3200" b="1" dirty="0">
                <a:solidFill>
                  <a:srgbClr val="FF0000"/>
                </a:solidFill>
                <a:latin typeface="Times New Roman" pitchFamily="18" charset="0"/>
                <a:ea typeface="宋体" pitchFamily="2" charset="-122"/>
              </a:rPr>
              <a:t>Competitive Inhibitor</a:t>
            </a:r>
          </a:p>
        </p:txBody>
      </p:sp>
      <p:pic>
        <p:nvPicPr>
          <p:cNvPr id="34819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87450" y="0"/>
            <a:ext cx="6816725" cy="6097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08175" y="404813"/>
            <a:ext cx="6249988" cy="6097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843" name="Text Box 5"/>
          <p:cNvSpPr txBox="1">
            <a:spLocks noChangeArrowheads="1"/>
          </p:cNvSpPr>
          <p:nvPr/>
        </p:nvSpPr>
        <p:spPr bwMode="auto">
          <a:xfrm>
            <a:off x="4716463" y="3789363"/>
            <a:ext cx="2274887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rgbClr val="FF0000"/>
                </a:solidFill>
                <a:latin typeface="Times New Roman" pitchFamily="18" charset="0"/>
                <a:ea typeface="宋体" pitchFamily="2" charset="-122"/>
              </a:rPr>
              <a:t>Stereospecific</a:t>
            </a:r>
            <a:endParaRPr lang="zh-CN" altLang="en-US" sz="2800" b="1">
              <a:solidFill>
                <a:srgbClr val="FF0000"/>
              </a:solidFill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35844" name="Text Box 6"/>
          <p:cNvSpPr txBox="1">
            <a:spLocks noChangeArrowheads="1"/>
          </p:cNvSpPr>
          <p:nvPr/>
        </p:nvSpPr>
        <p:spPr bwMode="auto">
          <a:xfrm>
            <a:off x="231775" y="327025"/>
            <a:ext cx="189865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3200" b="1" dirty="0">
                <a:solidFill>
                  <a:srgbClr val="FF0000"/>
                </a:solidFill>
                <a:latin typeface="Times New Roman" pitchFamily="18" charset="0"/>
                <a:ea typeface="宋体" pitchFamily="2" charset="-122"/>
              </a:rPr>
              <a:t>  Step 7</a:t>
            </a:r>
          </a:p>
          <a:p>
            <a:r>
              <a:rPr lang="en-US" altLang="zh-CN" sz="3200" b="1" dirty="0">
                <a:solidFill>
                  <a:srgbClr val="FF0000"/>
                </a:solidFill>
                <a:latin typeface="Times New Roman" pitchFamily="18" charset="0"/>
                <a:ea typeface="宋体" pitchFamily="2" charset="-122"/>
              </a:rPr>
              <a:t>hydration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7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20850" y="379413"/>
            <a:ext cx="5700713" cy="6097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867" name="Text Box 8"/>
          <p:cNvSpPr txBox="1">
            <a:spLocks noChangeArrowheads="1"/>
          </p:cNvSpPr>
          <p:nvPr/>
        </p:nvSpPr>
        <p:spPr bwMode="auto">
          <a:xfrm>
            <a:off x="1979613" y="2997200"/>
            <a:ext cx="1065212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  <a:latin typeface="Times New Roman" pitchFamily="18" charset="0"/>
                <a:ea typeface="宋体" pitchFamily="2" charset="-122"/>
              </a:rPr>
              <a:t>(trans)</a:t>
            </a:r>
            <a:endParaRPr lang="zh-CN" altLang="en-US" b="1">
              <a:solidFill>
                <a:srgbClr val="FF0000"/>
              </a:solidFill>
              <a:latin typeface="Times New Roman" pitchFamily="18" charset="0"/>
              <a:ea typeface="宋体" pitchFamily="2" charset="-122"/>
            </a:endParaRPr>
          </a:p>
          <a:p>
            <a:endParaRPr lang="zh-CN" altLang="en-US">
              <a:ea typeface="宋体" pitchFamily="2" charset="-122"/>
            </a:endParaRPr>
          </a:p>
        </p:txBody>
      </p:sp>
      <p:sp>
        <p:nvSpPr>
          <p:cNvPr id="36868" name="Text Box 9"/>
          <p:cNvSpPr txBox="1">
            <a:spLocks noChangeArrowheads="1"/>
          </p:cNvSpPr>
          <p:nvPr/>
        </p:nvSpPr>
        <p:spPr bwMode="auto">
          <a:xfrm>
            <a:off x="5292725" y="2997200"/>
            <a:ext cx="725488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  <a:latin typeface="Times New Roman" pitchFamily="18" charset="0"/>
                <a:ea typeface="宋体" pitchFamily="2" charset="-122"/>
              </a:rPr>
              <a:t>(cis)</a:t>
            </a:r>
          </a:p>
          <a:p>
            <a:endParaRPr lang="zh-CN" altLang="en-US"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36869" name="AutoShape 11"/>
          <p:cNvSpPr>
            <a:spLocks noChangeArrowheads="1"/>
          </p:cNvSpPr>
          <p:nvPr/>
        </p:nvSpPr>
        <p:spPr bwMode="auto">
          <a:xfrm>
            <a:off x="3276600" y="3068638"/>
            <a:ext cx="73025" cy="431800"/>
          </a:xfrm>
          <a:prstGeom prst="downArrow">
            <a:avLst>
              <a:gd name="adj1" fmla="val 50000"/>
              <a:gd name="adj2" fmla="val 147826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anchor="ctr"/>
          <a:lstStyle/>
          <a:p>
            <a:endParaRPr lang="zh-CN" altLang="en-US">
              <a:ea typeface="宋体" pitchFamily="2" charset="-122"/>
            </a:endParaRPr>
          </a:p>
        </p:txBody>
      </p:sp>
      <p:sp>
        <p:nvSpPr>
          <p:cNvPr id="36870" name="AutoShape 12"/>
          <p:cNvSpPr>
            <a:spLocks noChangeArrowheads="1"/>
          </p:cNvSpPr>
          <p:nvPr/>
        </p:nvSpPr>
        <p:spPr bwMode="auto">
          <a:xfrm>
            <a:off x="6443663" y="2997200"/>
            <a:ext cx="73025" cy="431800"/>
          </a:xfrm>
          <a:prstGeom prst="downArrow">
            <a:avLst>
              <a:gd name="adj1" fmla="val 50000"/>
              <a:gd name="adj2" fmla="val 147826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anchor="ctr"/>
          <a:lstStyle/>
          <a:p>
            <a:endParaRPr lang="zh-CN" altLang="en-US">
              <a:ea typeface="宋体" pitchFamily="2" charset="-122"/>
            </a:endParaRPr>
          </a:p>
        </p:txBody>
      </p:sp>
      <p:sp>
        <p:nvSpPr>
          <p:cNvPr id="36871" name="AutoShape 16"/>
          <p:cNvSpPr>
            <a:spLocks noChangeArrowheads="1"/>
          </p:cNvSpPr>
          <p:nvPr/>
        </p:nvSpPr>
        <p:spPr bwMode="auto">
          <a:xfrm rot="10800000">
            <a:off x="3419475" y="3068638"/>
            <a:ext cx="73025" cy="431800"/>
          </a:xfrm>
          <a:prstGeom prst="downArrow">
            <a:avLst>
              <a:gd name="adj1" fmla="val 50000"/>
              <a:gd name="adj2" fmla="val 147826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anchor="ctr"/>
          <a:lstStyle/>
          <a:p>
            <a:endParaRPr lang="zh-CN" altLang="en-US">
              <a:ea typeface="宋体" pitchFamily="2" charset="-122"/>
            </a:endParaRPr>
          </a:p>
        </p:txBody>
      </p:sp>
      <p:sp>
        <p:nvSpPr>
          <p:cNvPr id="36872" name="AutoShape 18"/>
          <p:cNvSpPr>
            <a:spLocks noChangeArrowheads="1"/>
          </p:cNvSpPr>
          <p:nvPr/>
        </p:nvSpPr>
        <p:spPr bwMode="auto">
          <a:xfrm rot="10800000">
            <a:off x="6300788" y="2997200"/>
            <a:ext cx="73025" cy="431800"/>
          </a:xfrm>
          <a:prstGeom prst="downArrow">
            <a:avLst>
              <a:gd name="adj1" fmla="val 50000"/>
              <a:gd name="adj2" fmla="val 147826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anchor="ctr"/>
          <a:lstStyle/>
          <a:p>
            <a:endParaRPr lang="zh-CN" altLang="en-US">
              <a:ea typeface="宋体" pitchFamily="2" charset="-122"/>
            </a:endParaRPr>
          </a:p>
        </p:txBody>
      </p:sp>
      <p:sp>
        <p:nvSpPr>
          <p:cNvPr id="36873" name="Line 19"/>
          <p:cNvSpPr>
            <a:spLocks noChangeShapeType="1"/>
          </p:cNvSpPr>
          <p:nvPr/>
        </p:nvSpPr>
        <p:spPr bwMode="auto">
          <a:xfrm>
            <a:off x="6156325" y="3068638"/>
            <a:ext cx="576263" cy="360362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6874" name="Line 20"/>
          <p:cNvSpPr>
            <a:spLocks noChangeShapeType="1"/>
          </p:cNvSpPr>
          <p:nvPr/>
        </p:nvSpPr>
        <p:spPr bwMode="auto">
          <a:xfrm flipV="1">
            <a:off x="6084888" y="3068638"/>
            <a:ext cx="576262" cy="360362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3213" y="1514475"/>
            <a:ext cx="8535987" cy="3829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891" name="Text Box 4"/>
          <p:cNvSpPr txBox="1">
            <a:spLocks noChangeArrowheads="1"/>
          </p:cNvSpPr>
          <p:nvPr/>
        </p:nvSpPr>
        <p:spPr bwMode="auto">
          <a:xfrm>
            <a:off x="663575" y="687388"/>
            <a:ext cx="4392613" cy="57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3200" b="1" dirty="0">
                <a:solidFill>
                  <a:srgbClr val="FF0000"/>
                </a:solidFill>
                <a:latin typeface="Times New Roman" pitchFamily="18" charset="0"/>
                <a:ea typeface="宋体" pitchFamily="2" charset="-122"/>
              </a:rPr>
              <a:t>Step 8  dehydrogenation</a:t>
            </a:r>
            <a:endParaRPr lang="zh-CN" altLang="en-US" sz="3200" b="1">
              <a:solidFill>
                <a:srgbClr val="FF0000"/>
              </a:solidFill>
              <a:latin typeface="Times New Roman" pitchFamily="18" charset="0"/>
              <a:ea typeface="宋体" pitchFamily="2" charset="-122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002" name="Picture 2" descr="figure_16_0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93800" y="152400"/>
            <a:ext cx="6751638" cy="6557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TextBox 2"/>
          <p:cNvSpPr txBox="1"/>
          <p:nvPr/>
        </p:nvSpPr>
        <p:spPr>
          <a:xfrm>
            <a:off x="3851920" y="6165304"/>
            <a:ext cx="529208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3333FF"/>
                </a:solidFill>
                <a:latin typeface="Times New Roman" pitchFamily="18" charset="0"/>
                <a:ea typeface="宋体" pitchFamily="2" charset="-122"/>
              </a:rPr>
              <a:t>Reactions of the citric acid cycle</a:t>
            </a:r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ext Box 3"/>
          <p:cNvSpPr txBox="1">
            <a:spLocks noChangeArrowheads="1"/>
          </p:cNvSpPr>
          <p:nvPr/>
        </p:nvSpPr>
        <p:spPr bwMode="auto">
          <a:xfrm>
            <a:off x="755576" y="6096023"/>
            <a:ext cx="7632700" cy="57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3200" b="1" dirty="0">
                <a:solidFill>
                  <a:srgbClr val="3333FF"/>
                </a:solidFill>
                <a:latin typeface="Times New Roman" pitchFamily="18" charset="0"/>
                <a:ea typeface="宋体" pitchFamily="2" charset="-122"/>
              </a:rPr>
              <a:t>Products of one turn of the citric acid cycle</a:t>
            </a:r>
          </a:p>
        </p:txBody>
      </p:sp>
      <p:pic>
        <p:nvPicPr>
          <p:cNvPr id="38915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71550" y="260350"/>
            <a:ext cx="6913563" cy="5854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2" descr="tca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8429625" cy="617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9939" name="TextBox 2"/>
          <p:cNvSpPr txBox="1">
            <a:spLocks noChangeArrowheads="1"/>
          </p:cNvSpPr>
          <p:nvPr/>
        </p:nvSpPr>
        <p:spPr bwMode="auto">
          <a:xfrm>
            <a:off x="642938" y="6000750"/>
            <a:ext cx="7697787" cy="954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3200" b="1" dirty="0">
                <a:solidFill>
                  <a:srgbClr val="3333FF"/>
                </a:solidFill>
                <a:latin typeface="Times New Roman" pitchFamily="18" charset="0"/>
                <a:ea typeface="宋体" pitchFamily="2" charset="-122"/>
              </a:rPr>
              <a:t>Products of one turn of the citric acid cycle</a:t>
            </a:r>
          </a:p>
          <a:p>
            <a:endParaRPr lang="zh-CN" altLang="en-US" dirty="0">
              <a:ea typeface="宋体" pitchFamily="2" charset="-122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ext Box 2"/>
          <p:cNvSpPr txBox="1">
            <a:spLocks noChangeArrowheads="1"/>
          </p:cNvSpPr>
          <p:nvPr/>
        </p:nvSpPr>
        <p:spPr bwMode="auto">
          <a:xfrm>
            <a:off x="1064537" y="6077020"/>
            <a:ext cx="7210628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4000" b="1" dirty="0">
                <a:solidFill>
                  <a:srgbClr val="3333FF"/>
                </a:solidFill>
                <a:latin typeface="Times New Roman" pitchFamily="18" charset="0"/>
                <a:ea typeface="宋体" pitchFamily="2" charset="-122"/>
              </a:rPr>
              <a:t>Reactions of the citric acid cycle</a:t>
            </a:r>
          </a:p>
        </p:txBody>
      </p:sp>
      <p:pic>
        <p:nvPicPr>
          <p:cNvPr id="4096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19250" y="0"/>
            <a:ext cx="5926138" cy="6097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0964" name="Rectangle 4"/>
          <p:cNvSpPr>
            <a:spLocks noChangeArrowheads="1"/>
          </p:cNvSpPr>
          <p:nvPr/>
        </p:nvSpPr>
        <p:spPr bwMode="auto">
          <a:xfrm>
            <a:off x="2916238" y="1052513"/>
            <a:ext cx="1150937" cy="576262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>
              <a:ea typeface="宋体" pitchFamily="2" charset="-122"/>
            </a:endParaRPr>
          </a:p>
        </p:txBody>
      </p:sp>
      <p:sp>
        <p:nvSpPr>
          <p:cNvPr id="40965" name="Rectangle 5"/>
          <p:cNvSpPr>
            <a:spLocks noChangeArrowheads="1"/>
          </p:cNvSpPr>
          <p:nvPr/>
        </p:nvSpPr>
        <p:spPr bwMode="auto">
          <a:xfrm>
            <a:off x="3708400" y="0"/>
            <a:ext cx="1077913" cy="549275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>
              <a:ea typeface="宋体" pitchFamily="2" charset="-122"/>
            </a:endParaRPr>
          </a:p>
        </p:txBody>
      </p:sp>
      <p:sp>
        <p:nvSpPr>
          <p:cNvPr id="40966" name="AutoShape 6"/>
          <p:cNvSpPr>
            <a:spLocks noChangeArrowheads="1"/>
          </p:cNvSpPr>
          <p:nvPr/>
        </p:nvSpPr>
        <p:spPr bwMode="auto">
          <a:xfrm>
            <a:off x="5148263" y="5373688"/>
            <a:ext cx="792162" cy="71437"/>
          </a:xfrm>
          <a:prstGeom prst="leftArrow">
            <a:avLst>
              <a:gd name="adj1" fmla="val 50000"/>
              <a:gd name="adj2" fmla="val 277224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>
              <a:ea typeface="宋体" pitchFamily="2" charset="-122"/>
            </a:endParaRPr>
          </a:p>
        </p:txBody>
      </p:sp>
      <p:sp>
        <p:nvSpPr>
          <p:cNvPr id="40967" name="AutoShape 7"/>
          <p:cNvSpPr>
            <a:spLocks noChangeArrowheads="1"/>
          </p:cNvSpPr>
          <p:nvPr/>
        </p:nvSpPr>
        <p:spPr bwMode="auto">
          <a:xfrm>
            <a:off x="6659563" y="4437063"/>
            <a:ext cx="792162" cy="71437"/>
          </a:xfrm>
          <a:prstGeom prst="leftArrow">
            <a:avLst>
              <a:gd name="adj1" fmla="val 50000"/>
              <a:gd name="adj2" fmla="val 277224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>
              <a:ea typeface="宋体" pitchFamily="2" charset="-122"/>
            </a:endParaRPr>
          </a:p>
        </p:txBody>
      </p:sp>
      <p:sp>
        <p:nvSpPr>
          <p:cNvPr id="40968" name="AutoShape 8"/>
          <p:cNvSpPr>
            <a:spLocks noChangeArrowheads="1"/>
          </p:cNvSpPr>
          <p:nvPr/>
        </p:nvSpPr>
        <p:spPr bwMode="auto">
          <a:xfrm>
            <a:off x="5795963" y="333375"/>
            <a:ext cx="792162" cy="71438"/>
          </a:xfrm>
          <a:prstGeom prst="leftArrow">
            <a:avLst>
              <a:gd name="adj1" fmla="val 50000"/>
              <a:gd name="adj2" fmla="val 277220"/>
            </a:avLst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zh-CN" altLang="en-US">
              <a:ea typeface="宋体" pitchFamily="2" charset="-122"/>
            </a:endParaRPr>
          </a:p>
        </p:txBody>
      </p:sp>
      <p:sp>
        <p:nvSpPr>
          <p:cNvPr id="40969" name="AutoShape 13"/>
          <p:cNvSpPr>
            <a:spLocks noChangeArrowheads="1"/>
          </p:cNvSpPr>
          <p:nvPr/>
        </p:nvSpPr>
        <p:spPr bwMode="auto">
          <a:xfrm>
            <a:off x="6011863" y="5661025"/>
            <a:ext cx="792162" cy="71438"/>
          </a:xfrm>
          <a:prstGeom prst="leftArrow">
            <a:avLst>
              <a:gd name="adj1" fmla="val 50000"/>
              <a:gd name="adj2" fmla="val 277220"/>
            </a:avLst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zh-CN" altLang="en-US">
              <a:ea typeface="宋体" pitchFamily="2" charset="-122"/>
            </a:endParaRPr>
          </a:p>
        </p:txBody>
      </p:sp>
      <p:sp>
        <p:nvSpPr>
          <p:cNvPr id="40970" name="AutoShape 14"/>
          <p:cNvSpPr>
            <a:spLocks noChangeArrowheads="1"/>
          </p:cNvSpPr>
          <p:nvPr/>
        </p:nvSpPr>
        <p:spPr bwMode="auto">
          <a:xfrm>
            <a:off x="7451725" y="4076700"/>
            <a:ext cx="792163" cy="71438"/>
          </a:xfrm>
          <a:prstGeom prst="leftArrow">
            <a:avLst>
              <a:gd name="adj1" fmla="val 50000"/>
              <a:gd name="adj2" fmla="val 277220"/>
            </a:avLst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zh-CN" altLang="en-US">
              <a:ea typeface="宋体" pitchFamily="2" charset="-122"/>
            </a:endParaRPr>
          </a:p>
        </p:txBody>
      </p:sp>
      <p:sp>
        <p:nvSpPr>
          <p:cNvPr id="40971" name="AutoShape 17"/>
          <p:cNvSpPr>
            <a:spLocks noChangeArrowheads="1"/>
          </p:cNvSpPr>
          <p:nvPr/>
        </p:nvSpPr>
        <p:spPr bwMode="auto">
          <a:xfrm>
            <a:off x="5003800" y="549275"/>
            <a:ext cx="792163" cy="71438"/>
          </a:xfrm>
          <a:prstGeom prst="leftArrow">
            <a:avLst>
              <a:gd name="adj1" fmla="val 50000"/>
              <a:gd name="adj2" fmla="val 277220"/>
            </a:avLst>
          </a:prstGeom>
          <a:solidFill>
            <a:schemeClr val="accent2"/>
          </a:solidFill>
          <a:ln w="9525">
            <a:solidFill>
              <a:srgbClr val="3333FF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 altLang="zh-CN" dirty="0">
              <a:ea typeface="宋体" pitchFamily="2" charset="-122"/>
            </a:endParaRPr>
          </a:p>
        </p:txBody>
      </p:sp>
      <p:sp>
        <p:nvSpPr>
          <p:cNvPr id="40972" name="AutoShape 19"/>
          <p:cNvSpPr>
            <a:spLocks noChangeArrowheads="1"/>
          </p:cNvSpPr>
          <p:nvPr/>
        </p:nvSpPr>
        <p:spPr bwMode="auto">
          <a:xfrm rot="10800000">
            <a:off x="1116013" y="3068638"/>
            <a:ext cx="792162" cy="71437"/>
          </a:xfrm>
          <a:prstGeom prst="leftArrow">
            <a:avLst>
              <a:gd name="adj1" fmla="val 50000"/>
              <a:gd name="adj2" fmla="val 277224"/>
            </a:avLst>
          </a:prstGeom>
          <a:solidFill>
            <a:schemeClr val="accent2"/>
          </a:solidFill>
          <a:ln w="9525">
            <a:solidFill>
              <a:srgbClr val="3333FF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pPr algn="ctr"/>
            <a:endParaRPr lang="en-US" altLang="zh-CN" dirty="0">
              <a:ea typeface="宋体" pitchFamily="2" charset="-122"/>
            </a:endParaRPr>
          </a:p>
        </p:txBody>
      </p:sp>
      <p:sp>
        <p:nvSpPr>
          <p:cNvPr id="40973" name="Text Box 20"/>
          <p:cNvSpPr txBox="1">
            <a:spLocks noChangeArrowheads="1"/>
          </p:cNvSpPr>
          <p:nvPr/>
        </p:nvSpPr>
        <p:spPr bwMode="auto">
          <a:xfrm>
            <a:off x="6640513" y="136525"/>
            <a:ext cx="169713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b="1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irreversible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49325" y="379413"/>
            <a:ext cx="7243763" cy="6097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2863" y="554038"/>
            <a:ext cx="8915400" cy="1143000"/>
          </a:xfrm>
        </p:spPr>
        <p:txBody>
          <a:bodyPr/>
          <a:lstStyle/>
          <a:p>
            <a:r>
              <a:rPr lang="en-US" altLang="zh-CN" sz="4800" b="1" dirty="0">
                <a:solidFill>
                  <a:srgbClr val="3333FF"/>
                </a:solidFill>
                <a:latin typeface="Times New Roman" pitchFamily="18" charset="0"/>
                <a:ea typeface="宋体" pitchFamily="2" charset="-122"/>
              </a:rPr>
              <a:t>The citric acid cycle</a:t>
            </a:r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0" y="2276475"/>
            <a:ext cx="9144000" cy="2952750"/>
          </a:xfrm>
        </p:spPr>
        <p:txBody>
          <a:bodyPr/>
          <a:lstStyle/>
          <a:p>
            <a:pPr>
              <a:buFontTx/>
              <a:buNone/>
            </a:pPr>
            <a:r>
              <a:rPr lang="en-US" altLang="zh-CN" b="1" dirty="0">
                <a:latin typeface="Times New Roman" pitchFamily="18" charset="0"/>
                <a:ea typeface="宋体" pitchFamily="2" charset="-122"/>
              </a:rPr>
              <a:t>   Acetyl-CoA + 3NAD</a:t>
            </a:r>
            <a:r>
              <a:rPr lang="en-US" altLang="zh-CN" b="1" baseline="30000" dirty="0">
                <a:latin typeface="Times New Roman" pitchFamily="18" charset="0"/>
                <a:ea typeface="宋体" pitchFamily="2" charset="-122"/>
              </a:rPr>
              <a:t>+</a:t>
            </a:r>
            <a:r>
              <a:rPr lang="en-US" altLang="zh-CN" b="1" dirty="0">
                <a:latin typeface="Times New Roman" pitchFamily="18" charset="0"/>
                <a:ea typeface="宋体" pitchFamily="2" charset="-122"/>
              </a:rPr>
              <a:t> + FAD + GDP + P</a:t>
            </a:r>
            <a:r>
              <a:rPr lang="en-US" altLang="zh-CN" b="1" baseline="-25000" dirty="0">
                <a:latin typeface="Times New Roman" pitchFamily="18" charset="0"/>
                <a:ea typeface="宋体" pitchFamily="2" charset="-122"/>
              </a:rPr>
              <a:t>i</a:t>
            </a:r>
            <a:r>
              <a:rPr lang="en-US" altLang="zh-CN" b="1" dirty="0">
                <a:latin typeface="Times New Roman" pitchFamily="18" charset="0"/>
                <a:ea typeface="宋体" pitchFamily="2" charset="-122"/>
              </a:rPr>
              <a:t> + 2H</a:t>
            </a:r>
            <a:r>
              <a:rPr lang="en-US" altLang="zh-CN" b="1" baseline="-25000" dirty="0">
                <a:latin typeface="Times New Roman" pitchFamily="18" charset="0"/>
                <a:ea typeface="宋体" pitchFamily="2" charset="-122"/>
              </a:rPr>
              <a:t>2</a:t>
            </a:r>
            <a:r>
              <a:rPr lang="en-US" altLang="zh-CN" b="1" dirty="0">
                <a:latin typeface="Times New Roman" pitchFamily="18" charset="0"/>
                <a:ea typeface="宋体" pitchFamily="2" charset="-122"/>
              </a:rPr>
              <a:t>O</a:t>
            </a:r>
          </a:p>
          <a:p>
            <a:endParaRPr lang="en-US" altLang="zh-CN" b="1" dirty="0">
              <a:latin typeface="Times New Roman" pitchFamily="18" charset="0"/>
              <a:ea typeface="宋体" pitchFamily="2" charset="-122"/>
            </a:endParaRPr>
          </a:p>
          <a:p>
            <a:pPr>
              <a:buFontTx/>
              <a:buNone/>
            </a:pPr>
            <a:r>
              <a:rPr lang="en-US" altLang="zh-CN" b="1" dirty="0">
                <a:latin typeface="Times New Roman" pitchFamily="18" charset="0"/>
                <a:ea typeface="宋体" pitchFamily="2" charset="-122"/>
              </a:rPr>
              <a:t>      </a:t>
            </a:r>
            <a:r>
              <a:rPr lang="en-US" altLang="zh-CN" b="1" dirty="0">
                <a:solidFill>
                  <a:srgbClr val="FF0000"/>
                </a:solidFill>
                <a:latin typeface="Times New Roman" pitchFamily="18" charset="0"/>
                <a:ea typeface="宋体" pitchFamily="2" charset="-122"/>
              </a:rPr>
              <a:t>2CO</a:t>
            </a:r>
            <a:r>
              <a:rPr lang="en-US" altLang="zh-CN" b="1" baseline="-25000" dirty="0">
                <a:solidFill>
                  <a:srgbClr val="FF0000"/>
                </a:solidFill>
                <a:latin typeface="Times New Roman" pitchFamily="18" charset="0"/>
                <a:ea typeface="宋体" pitchFamily="2" charset="-122"/>
              </a:rPr>
              <a:t>2</a:t>
            </a:r>
            <a:r>
              <a:rPr lang="en-US" altLang="zh-CN" b="1" dirty="0">
                <a:solidFill>
                  <a:srgbClr val="FF0000"/>
                </a:solidFill>
                <a:latin typeface="Times New Roman" pitchFamily="18" charset="0"/>
                <a:ea typeface="宋体" pitchFamily="2" charset="-122"/>
              </a:rPr>
              <a:t> + 3NADH + FADH</a:t>
            </a:r>
            <a:r>
              <a:rPr lang="en-US" altLang="zh-CN" b="1" baseline="-25000" dirty="0">
                <a:solidFill>
                  <a:srgbClr val="FF0000"/>
                </a:solidFill>
                <a:latin typeface="Times New Roman" pitchFamily="18" charset="0"/>
                <a:ea typeface="宋体" pitchFamily="2" charset="-122"/>
              </a:rPr>
              <a:t>2</a:t>
            </a:r>
            <a:r>
              <a:rPr lang="en-US" altLang="zh-CN" b="1" dirty="0">
                <a:solidFill>
                  <a:srgbClr val="FF0000"/>
                </a:solidFill>
                <a:latin typeface="Times New Roman" pitchFamily="18" charset="0"/>
                <a:ea typeface="宋体" pitchFamily="2" charset="-122"/>
              </a:rPr>
              <a:t> + GTP + 3H</a:t>
            </a:r>
            <a:r>
              <a:rPr lang="en-US" altLang="zh-CN" b="1" baseline="30000" dirty="0">
                <a:solidFill>
                  <a:srgbClr val="FF0000"/>
                </a:solidFill>
                <a:latin typeface="Times New Roman" pitchFamily="18" charset="0"/>
                <a:ea typeface="宋体" pitchFamily="2" charset="-122"/>
              </a:rPr>
              <a:t>+</a:t>
            </a:r>
            <a:r>
              <a:rPr lang="en-US" altLang="zh-CN" b="1" dirty="0">
                <a:solidFill>
                  <a:srgbClr val="FF0000"/>
                </a:solidFill>
                <a:latin typeface="Times New Roman" pitchFamily="18" charset="0"/>
                <a:ea typeface="宋体" pitchFamily="2" charset="-122"/>
              </a:rPr>
              <a:t> + CoA</a:t>
            </a:r>
          </a:p>
        </p:txBody>
      </p:sp>
      <p:sp>
        <p:nvSpPr>
          <p:cNvPr id="41988" name="AutoShape 4"/>
          <p:cNvSpPr>
            <a:spLocks noChangeArrowheads="1"/>
          </p:cNvSpPr>
          <p:nvPr/>
        </p:nvSpPr>
        <p:spPr bwMode="auto">
          <a:xfrm>
            <a:off x="4356100" y="2781300"/>
            <a:ext cx="144463" cy="792163"/>
          </a:xfrm>
          <a:prstGeom prst="downArrow">
            <a:avLst>
              <a:gd name="adj1" fmla="val 50000"/>
              <a:gd name="adj2" fmla="val 137088"/>
            </a:avLst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anchor="ctr"/>
          <a:lstStyle/>
          <a:p>
            <a:endParaRPr lang="zh-CN" altLang="en-US">
              <a:ea typeface="宋体" pitchFamily="2" charset="-122"/>
            </a:endParaRPr>
          </a:p>
        </p:txBody>
      </p:sp>
    </p:spTree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32656"/>
            <a:ext cx="9144000" cy="1143000"/>
          </a:xfrm>
        </p:spPr>
        <p:txBody>
          <a:bodyPr/>
          <a:lstStyle/>
          <a:p>
            <a:r>
              <a:rPr lang="en-US" altLang="zh-CN" b="1" dirty="0">
                <a:solidFill>
                  <a:srgbClr val="3333FF"/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5. The complete oxidation of one glucose may yield as many as 32 ATP</a:t>
            </a:r>
            <a:r>
              <a:rPr lang="en-US" altLang="zh-CN" dirty="0">
                <a:solidFill>
                  <a:srgbClr val="3333FF"/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430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1700808"/>
            <a:ext cx="9144000" cy="41148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zh-CN" b="1" dirty="0">
                <a:latin typeface="Times New Roman" pitchFamily="18" charset="0"/>
                <a:ea typeface="宋体" pitchFamily="2" charset="-122"/>
              </a:rPr>
              <a:t>All the NADH and FADH</a:t>
            </a:r>
            <a:r>
              <a:rPr lang="en-US" altLang="zh-CN" b="1" baseline="-25000" dirty="0">
                <a:latin typeface="Times New Roman" pitchFamily="18" charset="0"/>
                <a:ea typeface="宋体" pitchFamily="2" charset="-122"/>
              </a:rPr>
              <a:t>2</a:t>
            </a:r>
            <a:r>
              <a:rPr lang="en-US" altLang="zh-CN" b="1" dirty="0">
                <a:latin typeface="Times New Roman" pitchFamily="18" charset="0"/>
                <a:ea typeface="宋体" pitchFamily="2" charset="-122"/>
              </a:rPr>
              <a:t> will eventually pass their electrons to O</a:t>
            </a:r>
            <a:r>
              <a:rPr lang="en-US" altLang="zh-CN" b="1" baseline="-25000" dirty="0">
                <a:latin typeface="Times New Roman" pitchFamily="18" charset="0"/>
                <a:ea typeface="宋体" pitchFamily="2" charset="-122"/>
              </a:rPr>
              <a:t>2</a:t>
            </a:r>
            <a:r>
              <a:rPr lang="en-US" altLang="zh-CN" b="1" dirty="0">
                <a:latin typeface="Times New Roman" pitchFamily="18" charset="0"/>
                <a:ea typeface="宋体" pitchFamily="2" charset="-122"/>
              </a:rPr>
              <a:t> after being transferred through a series of electron carriers.</a:t>
            </a:r>
          </a:p>
          <a:p>
            <a:pPr>
              <a:lnSpc>
                <a:spcPct val="90000"/>
              </a:lnSpc>
            </a:pPr>
            <a:r>
              <a:rPr lang="en-US" altLang="zh-CN" b="1" dirty="0">
                <a:latin typeface="Times New Roman" pitchFamily="18" charset="0"/>
                <a:ea typeface="宋体" pitchFamily="2" charset="-122"/>
              </a:rPr>
              <a:t>The complete oxidation of each NADH molecule leads to the generation of about 2.5 ATP, and FADH</a:t>
            </a:r>
            <a:r>
              <a:rPr lang="en-US" altLang="zh-CN" b="1" baseline="-25000" dirty="0">
                <a:latin typeface="Times New Roman" pitchFamily="18" charset="0"/>
                <a:ea typeface="宋体" pitchFamily="2" charset="-122"/>
              </a:rPr>
              <a:t>2</a:t>
            </a:r>
            <a:r>
              <a:rPr lang="en-US" altLang="zh-CN" b="1" dirty="0">
                <a:latin typeface="Times New Roman" pitchFamily="18" charset="0"/>
                <a:ea typeface="宋体" pitchFamily="2" charset="-122"/>
              </a:rPr>
              <a:t> of about 1.5 ATP.</a:t>
            </a:r>
          </a:p>
          <a:p>
            <a:pPr>
              <a:lnSpc>
                <a:spcPct val="90000"/>
              </a:lnSpc>
            </a:pPr>
            <a:r>
              <a:rPr lang="en-US" altLang="zh-CN" b="1" dirty="0">
                <a:latin typeface="Times New Roman" pitchFamily="18" charset="0"/>
                <a:ea typeface="宋体" pitchFamily="2" charset="-122"/>
              </a:rPr>
              <a:t>The overall efficiency of energy conservation is about </a:t>
            </a:r>
            <a:r>
              <a:rPr lang="en-US" altLang="zh-CN" b="1" dirty="0">
                <a:solidFill>
                  <a:srgbClr val="FF0000"/>
                </a:solidFill>
                <a:latin typeface="Times New Roman" pitchFamily="18" charset="0"/>
                <a:ea typeface="宋体" pitchFamily="2" charset="-122"/>
              </a:rPr>
              <a:t>34%</a:t>
            </a:r>
            <a:r>
              <a:rPr lang="en-US" altLang="zh-CN" b="1" dirty="0">
                <a:latin typeface="Times New Roman" pitchFamily="18" charset="0"/>
                <a:ea typeface="宋体" pitchFamily="2" charset="-122"/>
              </a:rPr>
              <a:t> using the free energy changes under standard conditions and about 65% using actual free energy changes in cells.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3213" y="1117600"/>
            <a:ext cx="8535987" cy="4621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4035" name="Line 6"/>
          <p:cNvSpPr>
            <a:spLocks noChangeShapeType="1"/>
          </p:cNvSpPr>
          <p:nvPr/>
        </p:nvSpPr>
        <p:spPr bwMode="auto">
          <a:xfrm>
            <a:off x="395288" y="5300663"/>
            <a:ext cx="2951162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4036" name="Line 7"/>
          <p:cNvSpPr>
            <a:spLocks noChangeShapeType="1"/>
          </p:cNvSpPr>
          <p:nvPr/>
        </p:nvSpPr>
        <p:spPr bwMode="auto">
          <a:xfrm>
            <a:off x="107950" y="3357563"/>
            <a:ext cx="8785225" cy="0"/>
          </a:xfrm>
          <a:prstGeom prst="line">
            <a:avLst/>
          </a:prstGeom>
          <a:noFill/>
          <a:ln w="28575">
            <a:solidFill>
              <a:srgbClr val="3333FF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4037" name="TextBox 6"/>
          <p:cNvSpPr txBox="1">
            <a:spLocks noChangeArrowheads="1"/>
          </p:cNvSpPr>
          <p:nvPr/>
        </p:nvSpPr>
        <p:spPr bwMode="auto">
          <a:xfrm>
            <a:off x="250825" y="765175"/>
            <a:ext cx="1339850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3600" b="1" dirty="0">
                <a:solidFill>
                  <a:srgbClr val="FF0000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*****</a:t>
            </a:r>
            <a:endParaRPr lang="zh-CN" altLang="en-US" sz="3600" b="1">
              <a:solidFill>
                <a:srgbClr val="FF0000"/>
              </a:solidFill>
              <a:latin typeface="Times New Roman" pitchFamily="18" charset="0"/>
              <a:ea typeface="宋体" pitchFamily="2" charset="-122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>
          <a:xfrm>
            <a:off x="266700" y="548680"/>
            <a:ext cx="8610600" cy="1143000"/>
          </a:xfrm>
        </p:spPr>
        <p:txBody>
          <a:bodyPr/>
          <a:lstStyle/>
          <a:p>
            <a:r>
              <a:rPr lang="en-US" altLang="zh-CN" b="1" dirty="0">
                <a:solidFill>
                  <a:srgbClr val="3333FF"/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6. The intermediates of the citric acid cycle are important sources for biosynthetic precursors</a:t>
            </a:r>
            <a:r>
              <a:rPr lang="en-US" altLang="zh-CN" dirty="0">
                <a:solidFill>
                  <a:srgbClr val="3333FF"/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2320925"/>
            <a:ext cx="9144000" cy="4537075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zh-CN" b="1" dirty="0">
                <a:latin typeface="Times New Roman" pitchFamily="18" charset="0"/>
                <a:ea typeface="宋体" pitchFamily="2" charset="-122"/>
              </a:rPr>
              <a:t>The citric acid cycle is the </a:t>
            </a:r>
            <a:r>
              <a:rPr lang="en-US" altLang="zh-CN" b="1" dirty="0">
                <a:solidFill>
                  <a:srgbClr val="FF0000"/>
                </a:solidFill>
                <a:latin typeface="Times New Roman" pitchFamily="18" charset="0"/>
                <a:ea typeface="宋体" pitchFamily="2" charset="-122"/>
              </a:rPr>
              <a:t>hub</a:t>
            </a:r>
            <a:r>
              <a:rPr lang="en-US" altLang="zh-CN" b="1" dirty="0">
                <a:latin typeface="Times New Roman" pitchFamily="18" charset="0"/>
                <a:ea typeface="宋体" pitchFamily="2" charset="-122"/>
              </a:rPr>
              <a:t> of intermediary metabolism serving both the catabolic and anabolic processes (thus an </a:t>
            </a:r>
            <a:r>
              <a:rPr lang="en-US" altLang="zh-CN" b="1" dirty="0">
                <a:solidFill>
                  <a:srgbClr val="FF0000"/>
                </a:solidFill>
                <a:latin typeface="Times New Roman" pitchFamily="18" charset="0"/>
                <a:ea typeface="宋体" pitchFamily="2" charset="-122"/>
              </a:rPr>
              <a:t>amphibolic</a:t>
            </a:r>
            <a:r>
              <a:rPr lang="en-US" altLang="zh-CN" b="1" dirty="0">
                <a:latin typeface="Times New Roman" pitchFamily="18" charset="0"/>
                <a:ea typeface="宋体" pitchFamily="2" charset="-122"/>
              </a:rPr>
              <a:t> pathway).</a:t>
            </a:r>
          </a:p>
          <a:p>
            <a:pPr>
              <a:lnSpc>
                <a:spcPct val="90000"/>
              </a:lnSpc>
            </a:pPr>
            <a:r>
              <a:rPr lang="en-US" altLang="zh-CN" b="1" dirty="0">
                <a:latin typeface="Times New Roman" pitchFamily="18" charset="0"/>
                <a:ea typeface="宋体" pitchFamily="2" charset="-122"/>
              </a:rPr>
              <a:t>Any compounds that give rise to four- or five- carbon intermediates of the cycle can be oxidized by the cycle.</a:t>
            </a:r>
          </a:p>
          <a:p>
            <a:pPr>
              <a:lnSpc>
                <a:spcPct val="90000"/>
              </a:lnSpc>
            </a:pPr>
            <a:r>
              <a:rPr lang="en-US" altLang="zh-CN" b="1" dirty="0">
                <a:latin typeface="Times New Roman" pitchFamily="18" charset="0"/>
                <a:ea typeface="宋体" pitchFamily="2" charset="-122"/>
              </a:rPr>
              <a:t>It provides precursors for the biosynthesis of glucose, amino acids, nucleotides, fatty acids, heme groups, etc.</a:t>
            </a:r>
          </a:p>
          <a:p>
            <a:pPr>
              <a:lnSpc>
                <a:spcPct val="90000"/>
              </a:lnSpc>
            </a:pPr>
            <a:endParaRPr lang="en-US" altLang="zh-CN" b="1" dirty="0">
              <a:latin typeface="Times New Roman" pitchFamily="18" charset="0"/>
              <a:ea typeface="宋体" pitchFamily="2" charset="-122"/>
            </a:endParaRPr>
          </a:p>
          <a:p>
            <a:pPr>
              <a:lnSpc>
                <a:spcPct val="90000"/>
              </a:lnSpc>
            </a:pPr>
            <a:endParaRPr lang="en-US" altLang="zh-CN" b="1" dirty="0">
              <a:latin typeface="Times New Roman" pitchFamily="18" charset="0"/>
              <a:ea typeface="宋体" pitchFamily="2" charset="-122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ext Box 2"/>
          <p:cNvSpPr txBox="1">
            <a:spLocks noChangeArrowheads="1"/>
          </p:cNvSpPr>
          <p:nvPr/>
        </p:nvSpPr>
        <p:spPr bwMode="auto">
          <a:xfrm>
            <a:off x="36513" y="5790246"/>
            <a:ext cx="9107487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3200" b="1" dirty="0">
                <a:solidFill>
                  <a:srgbClr val="3333FF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Citric acid cycle provides precursors for many biosynthetic pathways</a:t>
            </a:r>
          </a:p>
        </p:txBody>
      </p:sp>
      <p:pic>
        <p:nvPicPr>
          <p:cNvPr id="4608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84213" y="0"/>
            <a:ext cx="7531100" cy="5945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>
          <a:xfrm flipV="1">
            <a:off x="685800" y="609600"/>
            <a:ext cx="7772400" cy="1143000"/>
          </a:xfrm>
        </p:spPr>
        <p:txBody>
          <a:bodyPr/>
          <a:lstStyle/>
          <a:p>
            <a:r>
              <a:rPr lang="zh-CN" altLang="en-US">
                <a:ea typeface="宋体" pitchFamily="2" charset="-122"/>
              </a:rPr>
              <a:t> </a:t>
            </a:r>
          </a:p>
        </p:txBody>
      </p:sp>
      <p:sp>
        <p:nvSpPr>
          <p:cNvPr id="4710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79388" y="333375"/>
            <a:ext cx="8964612" cy="3240088"/>
          </a:xfrm>
        </p:spPr>
        <p:txBody>
          <a:bodyPr/>
          <a:lstStyle/>
          <a:p>
            <a:r>
              <a:rPr lang="en-US" altLang="zh-CN" b="1" dirty="0">
                <a:latin typeface="Times New Roman" pitchFamily="18" charset="0"/>
                <a:ea typeface="宋体" pitchFamily="2" charset="-122"/>
              </a:rPr>
              <a:t>Intermediates of the citric acid cycle get replenished by anaplerotic reactions when consumed by biosynthesis.</a:t>
            </a:r>
          </a:p>
          <a:p>
            <a:r>
              <a:rPr lang="en-US" altLang="zh-CN" b="1" dirty="0">
                <a:latin typeface="Times New Roman" pitchFamily="18" charset="0"/>
                <a:ea typeface="宋体" pitchFamily="2" charset="-122"/>
              </a:rPr>
              <a:t>The most common anaplerotic reactions covert either pyruvate or phosphoenolpyruvate to oxaloacetate or malate.</a:t>
            </a:r>
          </a:p>
        </p:txBody>
      </p:sp>
      <p:sp>
        <p:nvSpPr>
          <p:cNvPr id="47108" name="Text Box 6"/>
          <p:cNvSpPr txBox="1">
            <a:spLocks noChangeArrowheads="1"/>
          </p:cNvSpPr>
          <p:nvPr/>
        </p:nvSpPr>
        <p:spPr bwMode="auto">
          <a:xfrm>
            <a:off x="447675" y="3305175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zh-CN" altLang="en-US">
              <a:ea typeface="宋体" pitchFamily="2" charset="-122"/>
            </a:endParaRPr>
          </a:p>
        </p:txBody>
      </p:sp>
      <p:pic>
        <p:nvPicPr>
          <p:cNvPr id="47109" name="Picture 7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/>
          <a:srcRect/>
          <a:stretch>
            <a:fillRect/>
          </a:stretch>
        </p:blipFill>
        <p:spPr>
          <a:xfrm>
            <a:off x="395288" y="4149725"/>
            <a:ext cx="8497887" cy="2503488"/>
          </a:xfrm>
          <a:noFill/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 flipV="1">
            <a:off x="533400" y="0"/>
            <a:ext cx="7772400" cy="106363"/>
          </a:xfrm>
        </p:spPr>
        <p:txBody>
          <a:bodyPr/>
          <a:lstStyle/>
          <a:p>
            <a:r>
              <a:rPr lang="zh-CN" altLang="en-US">
                <a:ea typeface="宋体" pitchFamily="2" charset="-122"/>
              </a:rPr>
              <a:t> </a:t>
            </a:r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549275"/>
            <a:ext cx="9036496" cy="41148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zh-CN" b="1" dirty="0">
                <a:solidFill>
                  <a:srgbClr val="3333FF"/>
                </a:solidFill>
                <a:latin typeface="Times New Roman" pitchFamily="18" charset="0"/>
                <a:ea typeface="宋体" pitchFamily="2" charset="-122"/>
              </a:rPr>
              <a:t>Pyruvate carboxylase </a:t>
            </a:r>
            <a:r>
              <a:rPr lang="en-US" altLang="zh-CN" b="1" dirty="0">
                <a:latin typeface="Times New Roman" pitchFamily="18" charset="0"/>
                <a:ea typeface="宋体" pitchFamily="2" charset="-122"/>
              </a:rPr>
              <a:t>catalyzes the carboxylation of pyruvate using covalently bound </a:t>
            </a:r>
            <a:r>
              <a:rPr lang="en-US" altLang="zh-CN" b="1" dirty="0">
                <a:solidFill>
                  <a:srgbClr val="FF0000"/>
                </a:solidFill>
                <a:latin typeface="Times New Roman" pitchFamily="18" charset="0"/>
                <a:ea typeface="宋体" pitchFamily="2" charset="-122"/>
              </a:rPr>
              <a:t>biotin (a vitamin)</a:t>
            </a:r>
            <a:r>
              <a:rPr lang="en-US" altLang="zh-CN" b="1" dirty="0">
                <a:latin typeface="Times New Roman" pitchFamily="18" charset="0"/>
                <a:ea typeface="宋体" pitchFamily="2" charset="-122"/>
              </a:rPr>
              <a:t> as the coenzyme.</a:t>
            </a:r>
          </a:p>
          <a:p>
            <a:pPr>
              <a:lnSpc>
                <a:spcPct val="90000"/>
              </a:lnSpc>
            </a:pPr>
            <a:r>
              <a:rPr lang="en-US" altLang="zh-CN" b="1" dirty="0">
                <a:latin typeface="Times New Roman" pitchFamily="18" charset="0"/>
                <a:ea typeface="宋体" pitchFamily="2" charset="-122"/>
              </a:rPr>
              <a:t>The long flexible arm of biotin switches between two active site of the pyruvate carboxylase (one for attaching a HCO</a:t>
            </a:r>
            <a:r>
              <a:rPr lang="en-US" altLang="zh-CN" b="1" baseline="-25000" dirty="0">
                <a:latin typeface="Times New Roman" pitchFamily="18" charset="0"/>
                <a:ea typeface="宋体" pitchFamily="2" charset="-122"/>
              </a:rPr>
              <a:t>3</a:t>
            </a:r>
            <a:r>
              <a:rPr lang="en-US" altLang="zh-CN" b="1" baseline="30000" dirty="0">
                <a:latin typeface="Times New Roman" pitchFamily="18" charset="0"/>
                <a:ea typeface="宋体" pitchFamily="2" charset="-122"/>
              </a:rPr>
              <a:t>-</a:t>
            </a:r>
            <a:r>
              <a:rPr lang="en-US" altLang="zh-CN" b="1" dirty="0">
                <a:latin typeface="Times New Roman" pitchFamily="18" charset="0"/>
                <a:ea typeface="宋体" pitchFamily="2" charset="-122"/>
              </a:rPr>
              <a:t> to biotin and the other for transferring the carboxyl group to pyruvate).</a:t>
            </a:r>
          </a:p>
          <a:p>
            <a:pPr>
              <a:lnSpc>
                <a:spcPct val="90000"/>
              </a:lnSpc>
            </a:pPr>
            <a:endParaRPr lang="en-US" altLang="zh-CN" b="1" dirty="0">
              <a:latin typeface="Times New Roman" pitchFamily="18" charset="0"/>
              <a:ea typeface="宋体" pitchFamily="2" charset="-122"/>
            </a:endParaRPr>
          </a:p>
          <a:p>
            <a:pPr>
              <a:lnSpc>
                <a:spcPct val="90000"/>
              </a:lnSpc>
            </a:pPr>
            <a:r>
              <a:rPr lang="en-US" altLang="zh-CN" b="1" dirty="0">
                <a:latin typeface="Times New Roman" pitchFamily="18" charset="0"/>
                <a:ea typeface="宋体" pitchFamily="2" charset="-122"/>
              </a:rPr>
              <a:t>Acetyl-CoA is a positive allosteric modulator for pyruvate carboxylase.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Text Box 3"/>
          <p:cNvSpPr txBox="1">
            <a:spLocks noChangeArrowheads="1"/>
          </p:cNvSpPr>
          <p:nvPr/>
        </p:nvSpPr>
        <p:spPr bwMode="auto">
          <a:xfrm>
            <a:off x="5795963" y="1916113"/>
            <a:ext cx="4211637" cy="3081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2800" b="1" dirty="0">
                <a:latin typeface="Times New Roman" pitchFamily="18" charset="0"/>
                <a:ea typeface="宋体" pitchFamily="2" charset="-122"/>
              </a:rPr>
              <a:t>Biotin (</a:t>
            </a:r>
            <a:r>
              <a:rPr lang="en-US" altLang="zh-CN" sz="2800" b="1" dirty="0">
                <a:solidFill>
                  <a:srgbClr val="FF0000"/>
                </a:solidFill>
                <a:latin typeface="Times New Roman" pitchFamily="18" charset="0"/>
                <a:ea typeface="宋体" pitchFamily="2" charset="-122"/>
              </a:rPr>
              <a:t>a vitamin</a:t>
            </a:r>
            <a:r>
              <a:rPr lang="en-US" altLang="zh-CN" sz="2800" b="1" dirty="0">
                <a:latin typeface="Times New Roman" pitchFamily="18" charset="0"/>
                <a:ea typeface="宋体" pitchFamily="2" charset="-122"/>
              </a:rPr>
              <a:t>) </a:t>
            </a:r>
          </a:p>
          <a:p>
            <a:r>
              <a:rPr lang="en-US" altLang="zh-CN" sz="2800" b="1" dirty="0">
                <a:latin typeface="Times New Roman" pitchFamily="18" charset="0"/>
                <a:ea typeface="宋体" pitchFamily="2" charset="-122"/>
              </a:rPr>
              <a:t>plays a key role in </a:t>
            </a:r>
          </a:p>
          <a:p>
            <a:r>
              <a:rPr lang="en-US" altLang="zh-CN" sz="2800" b="1" dirty="0">
                <a:latin typeface="Times New Roman" pitchFamily="18" charset="0"/>
                <a:ea typeface="宋体" pitchFamily="2" charset="-122"/>
              </a:rPr>
              <a:t>the carboxylation </a:t>
            </a:r>
          </a:p>
          <a:p>
            <a:r>
              <a:rPr lang="en-US" altLang="zh-CN" sz="2800" b="1" dirty="0">
                <a:latin typeface="Times New Roman" pitchFamily="18" charset="0"/>
                <a:ea typeface="宋体" pitchFamily="2" charset="-122"/>
              </a:rPr>
              <a:t>reaction---</a:t>
            </a:r>
          </a:p>
          <a:p>
            <a:r>
              <a:rPr lang="en-US" altLang="zh-CN" sz="2800" b="1" dirty="0">
                <a:solidFill>
                  <a:srgbClr val="FF0000"/>
                </a:solidFill>
                <a:latin typeface="Times New Roman" pitchFamily="18" charset="0"/>
                <a:ea typeface="宋体" pitchFamily="2" charset="-122"/>
              </a:rPr>
              <a:t>specialized </a:t>
            </a:r>
          </a:p>
          <a:p>
            <a:r>
              <a:rPr lang="en-US" altLang="zh-CN" sz="2800" b="1" dirty="0">
                <a:solidFill>
                  <a:srgbClr val="FF0000"/>
                </a:solidFill>
                <a:latin typeface="Times New Roman" pitchFamily="18" charset="0"/>
                <a:ea typeface="宋体" pitchFamily="2" charset="-122"/>
              </a:rPr>
              <a:t>carrier of </a:t>
            </a:r>
          </a:p>
          <a:p>
            <a:r>
              <a:rPr lang="en-US" altLang="zh-CN" sz="2800" b="1" dirty="0">
                <a:solidFill>
                  <a:srgbClr val="FF0000"/>
                </a:solidFill>
                <a:latin typeface="Times New Roman" pitchFamily="18" charset="0"/>
                <a:ea typeface="宋体" pitchFamily="2" charset="-122"/>
              </a:rPr>
              <a:t>one-carbon groups</a:t>
            </a:r>
          </a:p>
        </p:txBody>
      </p:sp>
      <p:pic>
        <p:nvPicPr>
          <p:cNvPr id="49155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476250"/>
            <a:ext cx="5737225" cy="6097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9156" name="Line 5"/>
          <p:cNvSpPr>
            <a:spLocks noChangeShapeType="1"/>
          </p:cNvSpPr>
          <p:nvPr/>
        </p:nvSpPr>
        <p:spPr bwMode="auto">
          <a:xfrm>
            <a:off x="1692275" y="692150"/>
            <a:ext cx="0" cy="433388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8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760413"/>
            <a:ext cx="5614988" cy="6097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0179" name="Text Box 5"/>
          <p:cNvSpPr txBox="1">
            <a:spLocks noChangeArrowheads="1"/>
          </p:cNvSpPr>
          <p:nvPr/>
        </p:nvSpPr>
        <p:spPr bwMode="auto">
          <a:xfrm>
            <a:off x="4644008" y="116632"/>
            <a:ext cx="4679486" cy="38985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ts val="400"/>
              </a:spcBef>
            </a:pPr>
            <a:r>
              <a:rPr lang="en-US" altLang="zh-CN" sz="2800" b="1" dirty="0">
                <a:solidFill>
                  <a:srgbClr val="3333FF"/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Some anaerobic bacteria, </a:t>
            </a:r>
          </a:p>
          <a:p>
            <a:pPr>
              <a:spcBef>
                <a:spcPts val="400"/>
              </a:spcBef>
            </a:pPr>
            <a:r>
              <a:rPr lang="en-US" altLang="zh-CN" sz="2800" b="1" dirty="0">
                <a:solidFill>
                  <a:srgbClr val="3333FF"/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lacking </a:t>
            </a:r>
            <a:r>
              <a:rPr lang="en-US" altLang="zh-CN" sz="2800" b="1" dirty="0">
                <a:solidFill>
                  <a:srgbClr val="3333FF"/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</a:t>
            </a:r>
            <a:r>
              <a:rPr lang="en-US" altLang="zh-CN" sz="2800" b="1" dirty="0">
                <a:solidFill>
                  <a:srgbClr val="3333FF"/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-ketoglutarate </a:t>
            </a:r>
          </a:p>
          <a:p>
            <a:pPr>
              <a:spcBef>
                <a:spcPts val="400"/>
              </a:spcBef>
            </a:pPr>
            <a:r>
              <a:rPr lang="en-US" altLang="zh-CN" sz="2800" b="1" dirty="0">
                <a:solidFill>
                  <a:srgbClr val="3333FF"/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dehydrogenase, make </a:t>
            </a:r>
          </a:p>
          <a:p>
            <a:pPr>
              <a:spcBef>
                <a:spcPts val="400"/>
              </a:spcBef>
            </a:pPr>
            <a:r>
              <a:rPr lang="en-US" altLang="zh-CN" sz="2800" b="1" dirty="0">
                <a:solidFill>
                  <a:srgbClr val="3333FF"/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biosynthetic precursors </a:t>
            </a:r>
          </a:p>
          <a:p>
            <a:pPr>
              <a:spcBef>
                <a:spcPts val="400"/>
              </a:spcBef>
            </a:pPr>
            <a:r>
              <a:rPr lang="en-US" altLang="zh-CN" sz="2800" b="1" dirty="0">
                <a:solidFill>
                  <a:srgbClr val="3333FF"/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via the incomplete citric acid </a:t>
            </a:r>
          </a:p>
          <a:p>
            <a:pPr>
              <a:spcBef>
                <a:spcPts val="400"/>
              </a:spcBef>
            </a:pPr>
            <a:r>
              <a:rPr lang="en-US" altLang="zh-CN" sz="2800" b="1" dirty="0">
                <a:solidFill>
                  <a:srgbClr val="3333FF"/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cycle, which could be an </a:t>
            </a:r>
          </a:p>
          <a:p>
            <a:pPr>
              <a:spcBef>
                <a:spcPts val="400"/>
              </a:spcBef>
            </a:pPr>
            <a:r>
              <a:rPr lang="en-US" altLang="zh-CN" sz="2800" b="1" dirty="0">
                <a:solidFill>
                  <a:srgbClr val="3333FF"/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early evolution stage of  </a:t>
            </a:r>
          </a:p>
          <a:p>
            <a:pPr>
              <a:spcBef>
                <a:spcPts val="400"/>
              </a:spcBef>
            </a:pPr>
            <a:r>
              <a:rPr lang="en-US" altLang="zh-CN" sz="2800" b="1" dirty="0">
                <a:solidFill>
                  <a:srgbClr val="3333FF"/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the citric acid cycle.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33375"/>
            <a:ext cx="9144000" cy="1143000"/>
          </a:xfrm>
        </p:spPr>
        <p:txBody>
          <a:bodyPr/>
          <a:lstStyle/>
          <a:p>
            <a:r>
              <a:rPr lang="en-US" altLang="zh-CN" sz="4800" b="1" dirty="0">
                <a:solidFill>
                  <a:srgbClr val="3333FF"/>
                </a:solidFill>
                <a:latin typeface="Times New Roman" pitchFamily="18" charset="0"/>
                <a:ea typeface="宋体" pitchFamily="2" charset="-122"/>
              </a:rPr>
              <a:t>Regulation of the citric acid cycle</a:t>
            </a:r>
            <a:endParaRPr lang="en-US" altLang="zh-CN" sz="4800" dirty="0">
              <a:solidFill>
                <a:srgbClr val="3333FF"/>
              </a:solidFill>
              <a:ea typeface="宋体" pitchFamily="2" charset="-122"/>
            </a:endParaRPr>
          </a:p>
        </p:txBody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11560" y="1628800"/>
            <a:ext cx="8915400" cy="5300662"/>
          </a:xfrm>
        </p:spPr>
        <p:txBody>
          <a:bodyPr/>
          <a:lstStyle/>
          <a:p>
            <a:pPr>
              <a:buFontTx/>
              <a:buNone/>
            </a:pPr>
            <a:r>
              <a:rPr lang="en-US" altLang="zh-CN" sz="4000" b="1" dirty="0">
                <a:latin typeface="Times New Roman" pitchFamily="18" charset="0"/>
                <a:ea typeface="宋体" pitchFamily="2" charset="-122"/>
              </a:rPr>
              <a:t>Regulatory enzymes:</a:t>
            </a:r>
          </a:p>
          <a:p>
            <a:pPr>
              <a:buFontTx/>
              <a:buNone/>
            </a:pPr>
            <a:r>
              <a:rPr lang="en-US" altLang="zh-CN" sz="3600" b="1" dirty="0">
                <a:solidFill>
                  <a:srgbClr val="CC0000"/>
                </a:solidFill>
                <a:latin typeface="Times New Roman" pitchFamily="18" charset="0"/>
                <a:ea typeface="宋体" pitchFamily="2" charset="-122"/>
              </a:rPr>
              <a:t>Pyruvate dehydrogenase complex</a:t>
            </a:r>
          </a:p>
          <a:p>
            <a:pPr>
              <a:buFontTx/>
              <a:buNone/>
            </a:pPr>
            <a:r>
              <a:rPr lang="en-US" altLang="zh-CN" sz="3600" b="1" dirty="0">
                <a:solidFill>
                  <a:srgbClr val="CC0000"/>
                </a:solidFill>
                <a:latin typeface="Times New Roman" pitchFamily="18" charset="0"/>
                <a:ea typeface="宋体" pitchFamily="2" charset="-122"/>
              </a:rPr>
              <a:t>Citrate synthase</a:t>
            </a:r>
          </a:p>
          <a:p>
            <a:pPr>
              <a:buFontTx/>
              <a:buNone/>
            </a:pPr>
            <a:r>
              <a:rPr lang="en-US" altLang="zh-CN" sz="3600" b="1" dirty="0">
                <a:solidFill>
                  <a:srgbClr val="CC0000"/>
                </a:solidFill>
                <a:latin typeface="Times New Roman" pitchFamily="18" charset="0"/>
                <a:ea typeface="宋体" pitchFamily="2" charset="-122"/>
              </a:rPr>
              <a:t>Isocitrate dehydrogenase</a:t>
            </a:r>
          </a:p>
          <a:p>
            <a:pPr>
              <a:buFontTx/>
              <a:buNone/>
            </a:pPr>
            <a:r>
              <a:rPr lang="en-US" altLang="zh-CN" sz="3600" b="1" dirty="0">
                <a:solidFill>
                  <a:srgbClr val="CC0000"/>
                </a:solidFill>
                <a:latin typeface="Symbol" pitchFamily="18" charset="2"/>
                <a:ea typeface="宋体" pitchFamily="2" charset="-122"/>
              </a:rPr>
              <a:t>a</a:t>
            </a:r>
            <a:r>
              <a:rPr lang="en-US" altLang="zh-CN" sz="3600" b="1" dirty="0">
                <a:solidFill>
                  <a:srgbClr val="CC0000"/>
                </a:solidFill>
                <a:latin typeface="Times New Roman" pitchFamily="18" charset="0"/>
                <a:ea typeface="宋体" pitchFamily="2" charset="-122"/>
              </a:rPr>
              <a:t>-ketoglutarate dehydrogenase</a:t>
            </a:r>
          </a:p>
          <a:p>
            <a:pPr>
              <a:buFontTx/>
              <a:buNone/>
            </a:pPr>
            <a:endParaRPr lang="en-US" altLang="zh-CN" sz="3600" b="1" dirty="0">
              <a:solidFill>
                <a:srgbClr val="CC0000"/>
              </a:solidFill>
              <a:latin typeface="Times New Roman" pitchFamily="18" charset="0"/>
              <a:ea typeface="宋体" pitchFamily="2" charset="-122"/>
            </a:endParaRPr>
          </a:p>
        </p:txBody>
      </p:sp>
    </p:spTree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16100" y="379413"/>
            <a:ext cx="5511800" cy="6097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476672"/>
            <a:ext cx="9144000" cy="1143000"/>
          </a:xfrm>
        </p:spPr>
        <p:txBody>
          <a:bodyPr/>
          <a:lstStyle/>
          <a:p>
            <a:r>
              <a:rPr lang="en-US" altLang="zh-CN" b="1" dirty="0">
                <a:solidFill>
                  <a:srgbClr val="3333FF"/>
                </a:solidFill>
                <a:latin typeface="Times New Roman" pitchFamily="18" charset="0"/>
                <a:ea typeface="宋体" pitchFamily="2" charset="-122"/>
              </a:rPr>
              <a:t>7. The pyruvate dehydrogenase complex in vertebrates is regulated allosterically and covalently</a:t>
            </a:r>
          </a:p>
        </p:txBody>
      </p:sp>
      <p:sp>
        <p:nvSpPr>
          <p:cNvPr id="5222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0" y="2133600"/>
            <a:ext cx="9144000" cy="41148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zh-CN" b="1" dirty="0">
                <a:latin typeface="Times New Roman" pitchFamily="18" charset="0"/>
                <a:ea typeface="宋体" pitchFamily="2" charset="-122"/>
              </a:rPr>
              <a:t>The formation of acetyl-CoA from pyruvate is a  key </a:t>
            </a:r>
            <a:r>
              <a:rPr lang="en-US" altLang="zh-CN" b="1" dirty="0">
                <a:solidFill>
                  <a:srgbClr val="FF0000"/>
                </a:solidFill>
                <a:latin typeface="Times New Roman" pitchFamily="18" charset="0"/>
                <a:ea typeface="宋体" pitchFamily="2" charset="-122"/>
              </a:rPr>
              <a:t>irreversible</a:t>
            </a:r>
            <a:r>
              <a:rPr lang="en-US" altLang="zh-CN" b="1" dirty="0">
                <a:latin typeface="Times New Roman" pitchFamily="18" charset="0"/>
                <a:ea typeface="宋体" pitchFamily="2" charset="-122"/>
              </a:rPr>
              <a:t> step in animals because they are unable to convert acetyl-CoA to glucose.</a:t>
            </a:r>
          </a:p>
          <a:p>
            <a:pPr>
              <a:lnSpc>
                <a:spcPct val="90000"/>
              </a:lnSpc>
            </a:pPr>
            <a:endParaRPr lang="en-US" altLang="zh-CN" b="1" dirty="0">
              <a:latin typeface="Times New Roman" pitchFamily="18" charset="0"/>
              <a:ea typeface="宋体" pitchFamily="2" charset="-122"/>
            </a:endParaRPr>
          </a:p>
          <a:p>
            <a:pPr>
              <a:lnSpc>
                <a:spcPct val="90000"/>
              </a:lnSpc>
            </a:pPr>
            <a:r>
              <a:rPr lang="en-US" altLang="zh-CN" b="1" dirty="0">
                <a:latin typeface="Times New Roman" pitchFamily="18" charset="0"/>
                <a:ea typeface="宋体" pitchFamily="2" charset="-122"/>
              </a:rPr>
              <a:t>The complex (in all organisms) is allosterically inhibited by signaling molecules indicating a rich source of energy, e.g., </a:t>
            </a:r>
            <a:r>
              <a:rPr lang="en-US" altLang="zh-CN" b="1" dirty="0">
                <a:solidFill>
                  <a:srgbClr val="FF0000"/>
                </a:solidFill>
                <a:latin typeface="Times New Roman" pitchFamily="18" charset="0"/>
                <a:ea typeface="宋体" pitchFamily="2" charset="-122"/>
              </a:rPr>
              <a:t>ATP, acetyl-CoA, NADH, long chain fatty acids</a:t>
            </a:r>
            <a:r>
              <a:rPr lang="en-US" altLang="zh-CN" b="1" dirty="0">
                <a:latin typeface="Times New Roman" pitchFamily="18" charset="0"/>
                <a:ea typeface="宋体" pitchFamily="2" charset="-122"/>
              </a:rPr>
              <a:t>; activated by molecules indicating a lack (or demand) of energy, e.g., </a:t>
            </a:r>
            <a:r>
              <a:rPr lang="en-US" altLang="zh-CN" b="1" dirty="0">
                <a:solidFill>
                  <a:srgbClr val="00CC00"/>
                </a:solidFill>
                <a:latin typeface="Times New Roman" pitchFamily="18" charset="0"/>
                <a:ea typeface="宋体" pitchFamily="2" charset="-122"/>
              </a:rPr>
              <a:t>AMP, CoA, NAD</a:t>
            </a:r>
            <a:r>
              <a:rPr lang="en-US" altLang="zh-CN" b="1" baseline="30000" dirty="0">
                <a:solidFill>
                  <a:srgbClr val="00CC00"/>
                </a:solidFill>
                <a:latin typeface="Times New Roman" pitchFamily="18" charset="0"/>
                <a:ea typeface="宋体" pitchFamily="2" charset="-122"/>
              </a:rPr>
              <a:t>+</a:t>
            </a:r>
            <a:r>
              <a:rPr lang="en-US" altLang="zh-CN" b="1" dirty="0">
                <a:solidFill>
                  <a:srgbClr val="00CC00"/>
                </a:solidFill>
                <a:latin typeface="Times New Roman" pitchFamily="18" charset="0"/>
                <a:ea typeface="宋体" pitchFamily="2" charset="-122"/>
              </a:rPr>
              <a:t>, Ca</a:t>
            </a:r>
            <a:r>
              <a:rPr lang="en-US" altLang="zh-CN" b="1" baseline="30000" dirty="0">
                <a:solidFill>
                  <a:srgbClr val="00CC00"/>
                </a:solidFill>
                <a:latin typeface="Times New Roman" pitchFamily="18" charset="0"/>
                <a:ea typeface="宋体" pitchFamily="2" charset="-122"/>
              </a:rPr>
              <a:t>2+</a:t>
            </a:r>
            <a:r>
              <a:rPr lang="en-US" altLang="zh-CN" b="1" dirty="0">
                <a:latin typeface="Times New Roman" pitchFamily="18" charset="0"/>
                <a:ea typeface="宋体" pitchFamily="2" charset="-122"/>
              </a:rPr>
              <a:t>.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>
          <a:xfrm flipV="1">
            <a:off x="685800" y="-106363"/>
            <a:ext cx="7772400" cy="106363"/>
          </a:xfrm>
        </p:spPr>
        <p:txBody>
          <a:bodyPr/>
          <a:lstStyle/>
          <a:p>
            <a:r>
              <a:rPr lang="zh-CN" altLang="en-US">
                <a:ea typeface="宋体" pitchFamily="2" charset="-122"/>
              </a:rPr>
              <a:t> </a:t>
            </a:r>
          </a:p>
        </p:txBody>
      </p:sp>
      <p:sp>
        <p:nvSpPr>
          <p:cNvPr id="532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0"/>
            <a:ext cx="9144000" cy="68580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zh-CN" b="1" dirty="0">
                <a:latin typeface="Times New Roman" pitchFamily="18" charset="0"/>
                <a:ea typeface="宋体" pitchFamily="2" charset="-122"/>
              </a:rPr>
              <a:t>The activity of the complex (in vertebrates, probably also in plants, but not in </a:t>
            </a:r>
            <a:r>
              <a:rPr lang="en-US" altLang="zh-CN" b="1" i="1" dirty="0">
                <a:latin typeface="Times New Roman" pitchFamily="18" charset="0"/>
                <a:ea typeface="宋体" pitchFamily="2" charset="-122"/>
              </a:rPr>
              <a:t>E. coli</a:t>
            </a:r>
            <a:r>
              <a:rPr lang="en-US" altLang="zh-CN" b="1" dirty="0">
                <a:latin typeface="Times New Roman" pitchFamily="18" charset="0"/>
                <a:ea typeface="宋体" pitchFamily="2" charset="-122"/>
              </a:rPr>
              <a:t>) is also regulated by reversible phosphorylation of one of the enzymes, </a:t>
            </a:r>
            <a:r>
              <a:rPr lang="en-US" altLang="zh-CN" b="1" dirty="0">
                <a:solidFill>
                  <a:srgbClr val="FF0000"/>
                </a:solidFill>
                <a:latin typeface="Times New Roman" pitchFamily="18" charset="0"/>
                <a:ea typeface="宋体" pitchFamily="2" charset="-122"/>
              </a:rPr>
              <a:t>E</a:t>
            </a:r>
            <a:r>
              <a:rPr lang="en-US" altLang="zh-CN" b="1" baseline="-25000" dirty="0">
                <a:solidFill>
                  <a:srgbClr val="FF0000"/>
                </a:solidFill>
                <a:latin typeface="Times New Roman" pitchFamily="18" charset="0"/>
                <a:ea typeface="宋体" pitchFamily="2" charset="-122"/>
              </a:rPr>
              <a:t>1</a:t>
            </a:r>
            <a:r>
              <a:rPr lang="en-US" altLang="zh-CN" b="1" dirty="0">
                <a:latin typeface="Times New Roman" pitchFamily="18" charset="0"/>
                <a:ea typeface="宋体" pitchFamily="2" charset="-122"/>
              </a:rPr>
              <a:t>, in the complex: phosphorylation of a specific Ser residue inhibits and dephosphorylation activates the complex.</a:t>
            </a:r>
          </a:p>
          <a:p>
            <a:pPr>
              <a:lnSpc>
                <a:spcPct val="90000"/>
              </a:lnSpc>
            </a:pPr>
            <a:r>
              <a:rPr lang="en-US" altLang="zh-CN" b="1" dirty="0">
                <a:latin typeface="Times New Roman" pitchFamily="18" charset="0"/>
                <a:ea typeface="宋体" pitchFamily="2" charset="-122"/>
              </a:rPr>
              <a:t>The kinase and phosphatase is also part of the enzyme complex.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CN" sz="4000" b="1" dirty="0">
                <a:solidFill>
                  <a:srgbClr val="FF0000"/>
                </a:solidFill>
                <a:latin typeface="Times New Roman" pitchFamily="18" charset="0"/>
                <a:ea typeface="宋体" pitchFamily="2" charset="-122"/>
              </a:rPr>
              <a:t>   </a:t>
            </a:r>
            <a:r>
              <a:rPr lang="en-US" altLang="zh-CN" sz="4000" b="1" dirty="0">
                <a:solidFill>
                  <a:srgbClr val="00CC00"/>
                </a:solidFill>
                <a:latin typeface="Times New Roman" pitchFamily="18" charset="0"/>
                <a:ea typeface="宋体" pitchFamily="2" charset="-122"/>
              </a:rPr>
              <a:t>E</a:t>
            </a:r>
            <a:r>
              <a:rPr lang="en-US" altLang="zh-CN" sz="4000" b="1" baseline="-25000" dirty="0">
                <a:solidFill>
                  <a:srgbClr val="00CC00"/>
                </a:solidFill>
                <a:latin typeface="Times New Roman" pitchFamily="18" charset="0"/>
                <a:ea typeface="宋体" pitchFamily="2" charset="-122"/>
              </a:rPr>
              <a:t>1</a:t>
            </a:r>
            <a:r>
              <a:rPr lang="en-US" altLang="zh-CN" sz="4000" b="1" dirty="0">
                <a:solidFill>
                  <a:srgbClr val="00CC00"/>
                </a:solidFill>
                <a:latin typeface="Times New Roman" pitchFamily="18" charset="0"/>
                <a:ea typeface="宋体" pitchFamily="2" charset="-122"/>
              </a:rPr>
              <a:t> (unphosphorylated)---active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CN" sz="4000" b="1" dirty="0">
                <a:solidFill>
                  <a:srgbClr val="00CC00"/>
                </a:solidFill>
                <a:latin typeface="Times New Roman" pitchFamily="18" charset="0"/>
                <a:ea typeface="宋体" pitchFamily="2" charset="-122"/>
              </a:rPr>
              <a:t>   </a:t>
            </a:r>
            <a:r>
              <a:rPr lang="en-US" altLang="zh-CN" sz="4000" b="1" dirty="0">
                <a:solidFill>
                  <a:srgbClr val="FF0000"/>
                </a:solidFill>
                <a:latin typeface="Times New Roman" pitchFamily="18" charset="0"/>
                <a:ea typeface="宋体" pitchFamily="2" charset="-122"/>
              </a:rPr>
              <a:t>E</a:t>
            </a:r>
            <a:r>
              <a:rPr lang="en-US" altLang="zh-CN" sz="4000" b="1" baseline="-25000" dirty="0">
                <a:solidFill>
                  <a:srgbClr val="FF0000"/>
                </a:solidFill>
                <a:latin typeface="Times New Roman" pitchFamily="18" charset="0"/>
                <a:ea typeface="宋体" pitchFamily="2" charset="-122"/>
              </a:rPr>
              <a:t>1</a:t>
            </a:r>
            <a:r>
              <a:rPr lang="en-US" altLang="zh-CN" sz="4000" b="1" dirty="0">
                <a:solidFill>
                  <a:srgbClr val="FF0000"/>
                </a:solidFill>
                <a:latin typeface="Times New Roman" pitchFamily="18" charset="0"/>
                <a:ea typeface="宋体" pitchFamily="2" charset="-122"/>
              </a:rPr>
              <a:t> (phosphorylated)---inactive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CN" sz="4000" b="1" dirty="0">
                <a:solidFill>
                  <a:srgbClr val="3333FF"/>
                </a:solidFill>
                <a:latin typeface="Times New Roman" pitchFamily="18" charset="0"/>
                <a:ea typeface="宋体" pitchFamily="2" charset="-122"/>
              </a:rPr>
              <a:t>   Kinase involved is activated by ATP,   but inhibited by a drug called dichloroacetate.</a:t>
            </a:r>
          </a:p>
          <a:p>
            <a:pPr>
              <a:lnSpc>
                <a:spcPct val="90000"/>
              </a:lnSpc>
              <a:buFontTx/>
              <a:buNone/>
            </a:pPr>
            <a:endParaRPr lang="en-US" altLang="zh-CN" b="1" dirty="0">
              <a:latin typeface="Times New Roman" pitchFamily="18" charset="0"/>
              <a:ea typeface="宋体" pitchFamily="2" charset="-122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620688"/>
            <a:ext cx="9144000" cy="1143000"/>
          </a:xfrm>
        </p:spPr>
        <p:txBody>
          <a:bodyPr/>
          <a:lstStyle/>
          <a:p>
            <a:r>
              <a:rPr lang="en-US" altLang="zh-CN" b="1" dirty="0">
                <a:solidFill>
                  <a:srgbClr val="3333FF"/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8. The rate of the citric acid cycle is controlled at three exergonic irreversible steps</a:t>
            </a:r>
            <a:r>
              <a:rPr lang="en-US" altLang="zh-CN" dirty="0">
                <a:solidFill>
                  <a:srgbClr val="3333FF"/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542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131" y="2276872"/>
            <a:ext cx="9144000" cy="4114800"/>
          </a:xfrm>
        </p:spPr>
        <p:txBody>
          <a:bodyPr/>
          <a:lstStyle/>
          <a:p>
            <a:r>
              <a:rPr lang="en-US" altLang="zh-CN" b="1" dirty="0">
                <a:latin typeface="Times New Roman" pitchFamily="18" charset="0"/>
                <a:ea typeface="宋体" pitchFamily="2" charset="-122"/>
              </a:rPr>
              <a:t>Regulatory enzymes: citrate synthase, isocitrate dehydrogenase and </a:t>
            </a:r>
            <a:r>
              <a:rPr lang="en-US" altLang="zh-CN" b="1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</a:t>
            </a:r>
            <a:r>
              <a:rPr lang="en-US" altLang="zh-CN" b="1" dirty="0">
                <a:latin typeface="Times New Roman" pitchFamily="18" charset="0"/>
                <a:ea typeface="宋体" pitchFamily="2" charset="-122"/>
              </a:rPr>
              <a:t>-ketoglutarate dehydrogenase</a:t>
            </a:r>
          </a:p>
          <a:p>
            <a:r>
              <a:rPr lang="en-US" altLang="zh-CN" b="1" dirty="0">
                <a:latin typeface="Times New Roman" pitchFamily="18" charset="0"/>
                <a:ea typeface="宋体" pitchFamily="2" charset="-122"/>
              </a:rPr>
              <a:t>Inhibited by product feedback (citrate, succinyl-CoA) and high energy charge (ATP, NADH)</a:t>
            </a:r>
          </a:p>
          <a:p>
            <a:r>
              <a:rPr lang="en-US" altLang="zh-CN" b="1" dirty="0">
                <a:latin typeface="Times New Roman" pitchFamily="18" charset="0"/>
                <a:ea typeface="宋体" pitchFamily="2" charset="-122"/>
              </a:rPr>
              <a:t>Activated by a low energy charge (ADP) or a signal for energy requirement (Ca</a:t>
            </a:r>
            <a:r>
              <a:rPr lang="en-US" altLang="zh-CN" b="1" baseline="30000" dirty="0">
                <a:latin typeface="Times New Roman" pitchFamily="18" charset="0"/>
                <a:ea typeface="宋体" pitchFamily="2" charset="-122"/>
              </a:rPr>
              <a:t>2+</a:t>
            </a:r>
            <a:r>
              <a:rPr lang="en-US" altLang="zh-CN" b="1" dirty="0">
                <a:latin typeface="Times New Roman" pitchFamily="18" charset="0"/>
                <a:ea typeface="宋体" pitchFamily="2" charset="-122"/>
              </a:rPr>
              <a:t>).</a:t>
            </a:r>
          </a:p>
          <a:p>
            <a:endParaRPr lang="zh-CN" altLang="en-US" b="1" dirty="0">
              <a:latin typeface="Times New Roman" pitchFamily="18" charset="0"/>
              <a:ea typeface="宋体" pitchFamily="2" charset="-122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Text Box 4"/>
          <p:cNvSpPr txBox="1">
            <a:spLocks noChangeArrowheads="1"/>
          </p:cNvSpPr>
          <p:nvPr/>
        </p:nvSpPr>
        <p:spPr bwMode="auto">
          <a:xfrm>
            <a:off x="971550" y="6216650"/>
            <a:ext cx="66738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3600" b="1" dirty="0">
                <a:solidFill>
                  <a:srgbClr val="3333FF"/>
                </a:solidFill>
                <a:latin typeface="Times New Roman" pitchFamily="18" charset="0"/>
                <a:ea typeface="宋体" pitchFamily="2" charset="-122"/>
              </a:rPr>
              <a:t>Regulation of the citric acid cycle</a:t>
            </a:r>
          </a:p>
        </p:txBody>
      </p:sp>
      <p:pic>
        <p:nvPicPr>
          <p:cNvPr id="55299" name="Picture 8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08175" y="0"/>
            <a:ext cx="5194300" cy="6097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5300" name="Rectangle 9"/>
          <p:cNvSpPr>
            <a:spLocks noChangeArrowheads="1"/>
          </p:cNvSpPr>
          <p:nvPr/>
        </p:nvSpPr>
        <p:spPr bwMode="auto">
          <a:xfrm>
            <a:off x="2555875" y="260350"/>
            <a:ext cx="1223963" cy="576263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>
              <a:ea typeface="宋体" pitchFamily="2" charset="-122"/>
            </a:endParaRPr>
          </a:p>
        </p:txBody>
      </p:sp>
      <p:sp>
        <p:nvSpPr>
          <p:cNvPr id="55301" name="Rectangle 12"/>
          <p:cNvSpPr>
            <a:spLocks noChangeArrowheads="1"/>
          </p:cNvSpPr>
          <p:nvPr/>
        </p:nvSpPr>
        <p:spPr bwMode="auto">
          <a:xfrm>
            <a:off x="3635375" y="1844675"/>
            <a:ext cx="720725" cy="360363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>
              <a:ea typeface="宋体" pitchFamily="2" charset="-122"/>
            </a:endParaRPr>
          </a:p>
        </p:txBody>
      </p:sp>
      <p:sp>
        <p:nvSpPr>
          <p:cNvPr id="55302" name="Rectangle 13"/>
          <p:cNvSpPr>
            <a:spLocks noChangeArrowheads="1"/>
          </p:cNvSpPr>
          <p:nvPr/>
        </p:nvSpPr>
        <p:spPr bwMode="auto">
          <a:xfrm>
            <a:off x="4356100" y="2852738"/>
            <a:ext cx="1079500" cy="360362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>
              <a:ea typeface="宋体" pitchFamily="2" charset="-122"/>
            </a:endParaRPr>
          </a:p>
        </p:txBody>
      </p:sp>
      <p:sp>
        <p:nvSpPr>
          <p:cNvPr id="55303" name="Rectangle 14"/>
          <p:cNvSpPr>
            <a:spLocks noChangeArrowheads="1"/>
          </p:cNvSpPr>
          <p:nvPr/>
        </p:nvSpPr>
        <p:spPr bwMode="auto">
          <a:xfrm>
            <a:off x="4211638" y="3789363"/>
            <a:ext cx="1081087" cy="576262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>
              <a:ea typeface="宋体" pitchFamily="2" charset="-122"/>
            </a:endParaRPr>
          </a:p>
        </p:txBody>
      </p:sp>
      <p:sp>
        <p:nvSpPr>
          <p:cNvPr id="55304" name="TextBox 7"/>
          <p:cNvSpPr txBox="1">
            <a:spLocks noChangeArrowheads="1"/>
          </p:cNvSpPr>
          <p:nvPr/>
        </p:nvSpPr>
        <p:spPr bwMode="auto">
          <a:xfrm>
            <a:off x="7500938" y="6211888"/>
            <a:ext cx="133826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3600" b="1" dirty="0">
                <a:solidFill>
                  <a:srgbClr val="FF0000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*****</a:t>
            </a:r>
            <a:endParaRPr lang="zh-CN" altLang="en-US" sz="3600" b="1">
              <a:solidFill>
                <a:srgbClr val="FF0000"/>
              </a:solidFill>
              <a:latin typeface="Times New Roman" pitchFamily="18" charset="0"/>
              <a:ea typeface="宋体" pitchFamily="2" charset="-122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548680"/>
            <a:ext cx="9144000" cy="1143000"/>
          </a:xfrm>
        </p:spPr>
        <p:txBody>
          <a:bodyPr/>
          <a:lstStyle/>
          <a:p>
            <a:r>
              <a:rPr lang="en-US" altLang="zh-CN" b="1" dirty="0">
                <a:solidFill>
                  <a:srgbClr val="3333FF"/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9. Net conversion of acetate to carbohydrates is achieved via </a:t>
            </a:r>
            <a:br>
              <a:rPr lang="en-US" altLang="zh-CN" b="1" dirty="0">
                <a:solidFill>
                  <a:srgbClr val="3333FF"/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</a:br>
            <a:r>
              <a:rPr lang="en-US" altLang="zh-CN" b="1" dirty="0">
                <a:solidFill>
                  <a:srgbClr val="3333FF"/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the glyoxylate cycle</a:t>
            </a:r>
            <a:r>
              <a:rPr lang="en-US" altLang="zh-CN" dirty="0">
                <a:solidFill>
                  <a:srgbClr val="3333FF"/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2317750"/>
            <a:ext cx="9144000" cy="454025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zh-CN" b="1" dirty="0">
                <a:latin typeface="Times New Roman" pitchFamily="18" charset="0"/>
                <a:ea typeface="宋体" pitchFamily="2" charset="-122"/>
              </a:rPr>
              <a:t>In vertebrates there is no net conversion of acetate (also from fatty acids and amino acids) to any of the citric acid cycle intermediate, thus neither to carbohydrates.</a:t>
            </a:r>
          </a:p>
          <a:p>
            <a:pPr>
              <a:lnSpc>
                <a:spcPct val="90000"/>
              </a:lnSpc>
            </a:pPr>
            <a:r>
              <a:rPr lang="en-US" altLang="zh-CN" b="1" dirty="0">
                <a:latin typeface="Times New Roman" pitchFamily="18" charset="0"/>
                <a:ea typeface="宋体" pitchFamily="2" charset="-122"/>
              </a:rPr>
              <a:t>Net conversion of acetate to four-carbon citric acid cycle intermediates occurs via </a:t>
            </a:r>
            <a:r>
              <a:rPr lang="en-US" altLang="zh-CN" b="1" dirty="0">
                <a:solidFill>
                  <a:srgbClr val="FF0000"/>
                </a:solidFill>
                <a:latin typeface="Times New Roman" pitchFamily="18" charset="0"/>
                <a:ea typeface="宋体" pitchFamily="2" charset="-122"/>
              </a:rPr>
              <a:t>the glyoxylate cycle</a:t>
            </a:r>
            <a:r>
              <a:rPr lang="en-US" altLang="zh-CN" b="1" dirty="0">
                <a:latin typeface="Times New Roman" pitchFamily="18" charset="0"/>
                <a:ea typeface="宋体" pitchFamily="2" charset="-122"/>
              </a:rPr>
              <a:t>, found in plants, certain invertebrates, and some microorganisms  (including </a:t>
            </a:r>
            <a:r>
              <a:rPr lang="en-US" altLang="zh-CN" b="1" i="1" dirty="0">
                <a:latin typeface="Times New Roman" pitchFamily="18" charset="0"/>
                <a:ea typeface="宋体" pitchFamily="2" charset="-122"/>
              </a:rPr>
              <a:t>E. coli</a:t>
            </a:r>
            <a:r>
              <a:rPr lang="en-US" altLang="zh-CN" b="1" dirty="0">
                <a:latin typeface="Times New Roman" pitchFamily="18" charset="0"/>
                <a:ea typeface="宋体" pitchFamily="2" charset="-122"/>
              </a:rPr>
              <a:t> and yeast).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Text Box 4"/>
          <p:cNvSpPr txBox="1">
            <a:spLocks noChangeArrowheads="1"/>
          </p:cNvSpPr>
          <p:nvPr/>
        </p:nvSpPr>
        <p:spPr bwMode="auto">
          <a:xfrm>
            <a:off x="1975167" y="6030569"/>
            <a:ext cx="5041765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4400" b="1" dirty="0">
                <a:solidFill>
                  <a:srgbClr val="3333FF"/>
                </a:solidFill>
                <a:latin typeface="Times New Roman" pitchFamily="18" charset="0"/>
                <a:ea typeface="宋体" pitchFamily="2" charset="-122"/>
              </a:rPr>
              <a:t>The glyoxylate cycle</a:t>
            </a:r>
          </a:p>
        </p:txBody>
      </p:sp>
      <p:pic>
        <p:nvPicPr>
          <p:cNvPr id="57347" name="Picture 8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411413" y="0"/>
            <a:ext cx="4292600" cy="6097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7348" name="Line 9"/>
          <p:cNvSpPr>
            <a:spLocks noChangeShapeType="1"/>
          </p:cNvSpPr>
          <p:nvPr/>
        </p:nvSpPr>
        <p:spPr bwMode="auto">
          <a:xfrm>
            <a:off x="4716463" y="1700213"/>
            <a:ext cx="935037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7349" name="Line 10"/>
          <p:cNvSpPr>
            <a:spLocks noChangeShapeType="1"/>
          </p:cNvSpPr>
          <p:nvPr/>
        </p:nvSpPr>
        <p:spPr bwMode="auto">
          <a:xfrm>
            <a:off x="2700338" y="2565400"/>
            <a:ext cx="1728787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7350" name="Line 11"/>
          <p:cNvSpPr>
            <a:spLocks noChangeShapeType="1"/>
          </p:cNvSpPr>
          <p:nvPr/>
        </p:nvSpPr>
        <p:spPr bwMode="auto">
          <a:xfrm>
            <a:off x="5651500" y="3213100"/>
            <a:ext cx="935038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7351" name="Rectangle 12"/>
          <p:cNvSpPr>
            <a:spLocks noChangeArrowheads="1"/>
          </p:cNvSpPr>
          <p:nvPr/>
        </p:nvSpPr>
        <p:spPr bwMode="auto">
          <a:xfrm>
            <a:off x="5580063" y="5661025"/>
            <a:ext cx="936625" cy="288925"/>
          </a:xfrm>
          <a:prstGeom prst="rect">
            <a:avLst/>
          </a:prstGeom>
          <a:noFill/>
          <a:ln w="38100">
            <a:solidFill>
              <a:schemeClr val="accent2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zh-CN" altLang="en-US">
              <a:solidFill>
                <a:schemeClr val="accent2"/>
              </a:solidFill>
              <a:ea typeface="宋体" pitchFamily="2" charset="-122"/>
            </a:endParaRPr>
          </a:p>
        </p:txBody>
      </p:sp>
      <p:sp>
        <p:nvSpPr>
          <p:cNvPr id="57352" name="Rectangle 13"/>
          <p:cNvSpPr>
            <a:spLocks noChangeArrowheads="1"/>
          </p:cNvSpPr>
          <p:nvPr/>
        </p:nvSpPr>
        <p:spPr bwMode="auto">
          <a:xfrm>
            <a:off x="4140200" y="0"/>
            <a:ext cx="1439863" cy="836613"/>
          </a:xfrm>
          <a:prstGeom prst="rect">
            <a:avLst/>
          </a:prstGeom>
          <a:noFill/>
          <a:ln w="38100">
            <a:solidFill>
              <a:srgbClr val="CC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>
              <a:ea typeface="宋体" pitchFamily="2" charset="-122"/>
            </a:endParaRPr>
          </a:p>
        </p:txBody>
      </p:sp>
      <p:sp>
        <p:nvSpPr>
          <p:cNvPr id="57353" name="Rectangle 14"/>
          <p:cNvSpPr>
            <a:spLocks noChangeArrowheads="1"/>
          </p:cNvSpPr>
          <p:nvPr/>
        </p:nvSpPr>
        <p:spPr bwMode="auto">
          <a:xfrm>
            <a:off x="2339975" y="5013325"/>
            <a:ext cx="1368425" cy="720725"/>
          </a:xfrm>
          <a:prstGeom prst="rect">
            <a:avLst/>
          </a:prstGeom>
          <a:noFill/>
          <a:ln w="38100">
            <a:solidFill>
              <a:srgbClr val="CC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>
              <a:ea typeface="宋体" pitchFamily="2" charset="-122"/>
            </a:endParaRPr>
          </a:p>
        </p:txBody>
      </p:sp>
      <p:sp>
        <p:nvSpPr>
          <p:cNvPr id="57354" name="Oval 15"/>
          <p:cNvSpPr>
            <a:spLocks noChangeArrowheads="1"/>
          </p:cNvSpPr>
          <p:nvPr/>
        </p:nvSpPr>
        <p:spPr bwMode="auto">
          <a:xfrm>
            <a:off x="4500563" y="4508500"/>
            <a:ext cx="1008062" cy="504825"/>
          </a:xfrm>
          <a:prstGeom prst="ellipse">
            <a:avLst/>
          </a:prstGeom>
          <a:noFill/>
          <a:ln w="57150">
            <a:solidFill>
              <a:srgbClr val="3333FF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>
              <a:ea typeface="宋体" pitchFamily="2" charset="-122"/>
            </a:endParaRPr>
          </a:p>
        </p:txBody>
      </p:sp>
      <p:sp>
        <p:nvSpPr>
          <p:cNvPr id="57355" name="Oval 16"/>
          <p:cNvSpPr>
            <a:spLocks noChangeArrowheads="1"/>
          </p:cNvSpPr>
          <p:nvPr/>
        </p:nvSpPr>
        <p:spPr bwMode="auto">
          <a:xfrm>
            <a:off x="2916238" y="4149725"/>
            <a:ext cx="1008062" cy="504825"/>
          </a:xfrm>
          <a:prstGeom prst="ellipse">
            <a:avLst/>
          </a:prstGeom>
          <a:noFill/>
          <a:ln w="57150">
            <a:solidFill>
              <a:srgbClr val="3333FF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>
              <a:ea typeface="宋体" pitchFamily="2" charset="-122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title"/>
          </p:nvPr>
        </p:nvSpPr>
        <p:spPr>
          <a:xfrm flipV="1">
            <a:off x="304800" y="-53975"/>
            <a:ext cx="7772400" cy="106363"/>
          </a:xfrm>
        </p:spPr>
        <p:txBody>
          <a:bodyPr/>
          <a:lstStyle/>
          <a:p>
            <a:r>
              <a:rPr lang="zh-CN" altLang="en-US">
                <a:ea typeface="宋体" pitchFamily="2" charset="-122"/>
              </a:rPr>
              <a:t> </a:t>
            </a:r>
          </a:p>
        </p:txBody>
      </p:sp>
      <p:sp>
        <p:nvSpPr>
          <p:cNvPr id="583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692150"/>
            <a:ext cx="9144000" cy="4114800"/>
          </a:xfrm>
        </p:spPr>
        <p:txBody>
          <a:bodyPr/>
          <a:lstStyle/>
          <a:p>
            <a:r>
              <a:rPr lang="en-US" altLang="zh-CN" b="1" dirty="0">
                <a:latin typeface="Times New Roman" pitchFamily="18" charset="0"/>
                <a:ea typeface="宋体" pitchFamily="2" charset="-122"/>
              </a:rPr>
              <a:t>The glyoxylate cycle shares three steps and bypasses the rest, including the two decarboxylation steps, of the citric acid cycle.</a:t>
            </a:r>
          </a:p>
          <a:p>
            <a:r>
              <a:rPr lang="en-US" altLang="zh-CN" b="1" dirty="0">
                <a:latin typeface="Times New Roman" pitchFamily="18" charset="0"/>
                <a:ea typeface="宋体" pitchFamily="2" charset="-122"/>
              </a:rPr>
              <a:t>Two acetyl-CoA molecules enter each glyoxylate cycle with a </a:t>
            </a:r>
            <a:r>
              <a:rPr lang="en-US" altLang="zh-CN" b="1" dirty="0">
                <a:solidFill>
                  <a:srgbClr val="3333FF"/>
                </a:solidFill>
                <a:latin typeface="Times New Roman" pitchFamily="18" charset="0"/>
                <a:ea typeface="宋体" pitchFamily="2" charset="-122"/>
              </a:rPr>
              <a:t>net production of one succinate</a:t>
            </a:r>
            <a:r>
              <a:rPr lang="en-US" altLang="zh-CN" b="1" dirty="0">
                <a:latin typeface="Times New Roman" pitchFamily="18" charset="0"/>
                <a:ea typeface="宋体" pitchFamily="2" charset="-122"/>
              </a:rPr>
              <a:t>.</a:t>
            </a:r>
          </a:p>
          <a:p>
            <a:r>
              <a:rPr lang="en-US" altLang="zh-CN" b="1" dirty="0">
                <a:solidFill>
                  <a:srgbClr val="FF0000"/>
                </a:solidFill>
                <a:latin typeface="Times New Roman" pitchFamily="18" charset="0"/>
                <a:ea typeface="宋体" pitchFamily="2" charset="-122"/>
              </a:rPr>
              <a:t>Isocitrate lyase</a:t>
            </a:r>
            <a:r>
              <a:rPr lang="en-US" altLang="zh-CN" b="1" dirty="0">
                <a:latin typeface="Times New Roman" pitchFamily="18" charset="0"/>
                <a:ea typeface="宋体" pitchFamily="2" charset="-122"/>
              </a:rPr>
              <a:t> and  </a:t>
            </a:r>
            <a:r>
              <a:rPr lang="en-US" altLang="zh-CN" b="1" dirty="0">
                <a:solidFill>
                  <a:srgbClr val="FF0000"/>
                </a:solidFill>
                <a:latin typeface="Times New Roman" pitchFamily="18" charset="0"/>
                <a:ea typeface="宋体" pitchFamily="2" charset="-122"/>
              </a:rPr>
              <a:t>malate synthase</a:t>
            </a:r>
            <a:r>
              <a:rPr lang="en-US" altLang="zh-CN" b="1" dirty="0">
                <a:latin typeface="Times New Roman" pitchFamily="18" charset="0"/>
                <a:ea typeface="宋体" pitchFamily="2" charset="-122"/>
              </a:rPr>
              <a:t> are the two bypassing enzymes, converting isocitrate to malate via the glyoxylate intermediate, releasing a succinate on the way.</a:t>
            </a:r>
          </a:p>
          <a:p>
            <a:endParaRPr lang="en-US" altLang="zh-CN" b="1" dirty="0">
              <a:latin typeface="Times New Roman" pitchFamily="18" charset="0"/>
              <a:ea typeface="宋体" pitchFamily="2" charset="-122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33375"/>
            <a:ext cx="9144000" cy="1143000"/>
          </a:xfrm>
        </p:spPr>
        <p:txBody>
          <a:bodyPr/>
          <a:lstStyle/>
          <a:p>
            <a:r>
              <a:rPr lang="en-US" altLang="zh-CN" sz="5400" b="1" dirty="0">
                <a:solidFill>
                  <a:srgbClr val="3333FF"/>
                </a:solidFill>
                <a:latin typeface="Times New Roman" pitchFamily="18" charset="0"/>
                <a:ea typeface="宋体" pitchFamily="2" charset="-122"/>
              </a:rPr>
              <a:t>The glyoxylate cycle</a:t>
            </a:r>
            <a:endParaRPr lang="en-US" altLang="zh-CN" sz="5400" dirty="0">
              <a:solidFill>
                <a:srgbClr val="3333FF"/>
              </a:solidFill>
              <a:ea typeface="宋体" pitchFamily="2" charset="-122"/>
            </a:endParaRPr>
          </a:p>
        </p:txBody>
      </p:sp>
      <p:sp>
        <p:nvSpPr>
          <p:cNvPr id="593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557338"/>
            <a:ext cx="8915400" cy="5300662"/>
          </a:xfrm>
        </p:spPr>
        <p:txBody>
          <a:bodyPr/>
          <a:lstStyle/>
          <a:p>
            <a:pPr algn="ctr">
              <a:buFontTx/>
              <a:buNone/>
            </a:pPr>
            <a:r>
              <a:rPr lang="en-US" altLang="zh-CN" sz="3600" b="1" dirty="0">
                <a:solidFill>
                  <a:srgbClr val="FF0000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Convert acetate to carbohydrate in plants, certain invertebrates and some microorganisms</a:t>
            </a:r>
          </a:p>
          <a:p>
            <a:pPr>
              <a:buFontTx/>
              <a:buNone/>
            </a:pPr>
            <a:endParaRPr lang="en-US" altLang="zh-CN" b="1" dirty="0">
              <a:solidFill>
                <a:srgbClr val="FF0000"/>
              </a:solidFill>
              <a:ea typeface="宋体" pitchFamily="2" charset="-122"/>
              <a:cs typeface="Times New Roman" pitchFamily="18" charset="0"/>
            </a:endParaRPr>
          </a:p>
          <a:p>
            <a:pPr>
              <a:buFontTx/>
              <a:buNone/>
            </a:pPr>
            <a:r>
              <a:rPr lang="en-US" altLang="zh-CN" b="1" dirty="0">
                <a:solidFill>
                  <a:srgbClr val="FF0000"/>
                </a:solidFill>
                <a:ea typeface="宋体" pitchFamily="2" charset="-122"/>
                <a:cs typeface="Times New Roman" pitchFamily="18" charset="0"/>
              </a:rPr>
              <a:t>        </a:t>
            </a:r>
            <a:r>
              <a:rPr lang="en-US" altLang="zh-CN" b="1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2 Acetyl-CoA + NAD</a:t>
            </a:r>
            <a:r>
              <a:rPr lang="en-US" altLang="zh-CN" b="1" baseline="30000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+</a:t>
            </a:r>
            <a:r>
              <a:rPr lang="en-US" altLang="zh-CN" b="1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 + 2H</a:t>
            </a:r>
            <a:r>
              <a:rPr lang="en-US" altLang="zh-CN" b="1" baseline="-25000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2</a:t>
            </a:r>
            <a:r>
              <a:rPr lang="en-US" altLang="zh-CN" b="1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O</a:t>
            </a:r>
          </a:p>
          <a:p>
            <a:pPr>
              <a:buFontTx/>
              <a:buNone/>
            </a:pPr>
            <a:endParaRPr lang="en-US" altLang="zh-CN" b="1" dirty="0">
              <a:latin typeface="Times New Roman" pitchFamily="18" charset="0"/>
              <a:ea typeface="宋体" pitchFamily="2" charset="-122"/>
              <a:cs typeface="Times New Roman" pitchFamily="18" charset="0"/>
            </a:endParaRPr>
          </a:p>
          <a:p>
            <a:pPr>
              <a:buFontTx/>
              <a:buNone/>
            </a:pPr>
            <a:r>
              <a:rPr lang="en-US" altLang="zh-CN" b="1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        Succinate + 2CoA + NADH + H</a:t>
            </a:r>
            <a:r>
              <a:rPr lang="en-US" altLang="zh-CN" b="1" baseline="30000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+</a:t>
            </a:r>
            <a:r>
              <a:rPr lang="en-US" altLang="zh-CN" b="1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 </a:t>
            </a:r>
          </a:p>
          <a:p>
            <a:pPr>
              <a:buFontTx/>
              <a:buNone/>
            </a:pPr>
            <a:endParaRPr lang="en-US" altLang="zh-CN" b="1" dirty="0">
              <a:ea typeface="宋体" pitchFamily="2" charset="-122"/>
              <a:cs typeface="Times New Roman" pitchFamily="18" charset="0"/>
            </a:endParaRPr>
          </a:p>
        </p:txBody>
      </p:sp>
      <p:sp>
        <p:nvSpPr>
          <p:cNvPr id="59396" name="AutoShape 4"/>
          <p:cNvSpPr>
            <a:spLocks noChangeArrowheads="1"/>
          </p:cNvSpPr>
          <p:nvPr/>
        </p:nvSpPr>
        <p:spPr bwMode="auto">
          <a:xfrm>
            <a:off x="3779838" y="4365625"/>
            <a:ext cx="144462" cy="792163"/>
          </a:xfrm>
          <a:prstGeom prst="downArrow">
            <a:avLst>
              <a:gd name="adj1" fmla="val 50000"/>
              <a:gd name="adj2" fmla="val 137088"/>
            </a:avLst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anchor="ctr"/>
          <a:lstStyle/>
          <a:p>
            <a:endParaRPr lang="zh-CN" altLang="en-US">
              <a:ea typeface="宋体" pitchFamily="2" charset="-122"/>
            </a:endParaRPr>
          </a:p>
        </p:txBody>
      </p:sp>
    </p:spTree>
  </p:cSld>
  <p:clrMapOvr>
    <a:masterClrMapping/>
  </p:clrMapOvr>
  <p:transition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Text Box 3"/>
          <p:cNvSpPr txBox="1">
            <a:spLocks noChangeArrowheads="1"/>
          </p:cNvSpPr>
          <p:nvPr/>
        </p:nvSpPr>
        <p:spPr bwMode="auto">
          <a:xfrm>
            <a:off x="467544" y="6165304"/>
            <a:ext cx="8380628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rgbClr val="3333FF"/>
                </a:solidFill>
                <a:latin typeface="Times New Roman" pitchFamily="18" charset="0"/>
                <a:ea typeface="宋体" pitchFamily="2" charset="-122"/>
              </a:rPr>
              <a:t>Electron micrograph of a germinating cucumber seed</a:t>
            </a:r>
          </a:p>
        </p:txBody>
      </p:sp>
      <p:pic>
        <p:nvPicPr>
          <p:cNvPr id="60419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11188" y="0"/>
            <a:ext cx="8035925" cy="6097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620688"/>
            <a:ext cx="9144000" cy="1143000"/>
          </a:xfrm>
        </p:spPr>
        <p:txBody>
          <a:bodyPr/>
          <a:lstStyle/>
          <a:p>
            <a:r>
              <a:rPr lang="en-US" altLang="zh-CN" b="1" dirty="0">
                <a:solidFill>
                  <a:srgbClr val="3333FF"/>
                </a:solidFill>
                <a:latin typeface="Times New Roman" pitchFamily="18" charset="0"/>
                <a:ea typeface="宋体" pitchFamily="2" charset="-122"/>
              </a:rPr>
              <a:t>10. Conversion of fatty acids to glucose (in germinating seeds) occurs in three intracellular compartments</a:t>
            </a:r>
          </a:p>
        </p:txBody>
      </p:sp>
      <p:sp>
        <p:nvSpPr>
          <p:cNvPr id="614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2492896"/>
            <a:ext cx="8915400" cy="4114800"/>
          </a:xfrm>
        </p:spPr>
        <p:txBody>
          <a:bodyPr/>
          <a:lstStyle/>
          <a:p>
            <a:r>
              <a:rPr lang="en-US" altLang="zh-CN" b="1" dirty="0">
                <a:latin typeface="Times New Roman" pitchFamily="18" charset="0"/>
                <a:ea typeface="宋体" pitchFamily="2" charset="-122"/>
              </a:rPr>
              <a:t>Fatty acids are first converted to acetyl-CoA, which is in turn converted to succinate via the glyoxylate cycle in </a:t>
            </a:r>
            <a:r>
              <a:rPr lang="en-US" altLang="zh-CN" b="1" dirty="0">
                <a:solidFill>
                  <a:srgbClr val="00FF00"/>
                </a:solidFill>
                <a:latin typeface="Times New Roman" pitchFamily="18" charset="0"/>
                <a:ea typeface="宋体" pitchFamily="2" charset="-122"/>
              </a:rPr>
              <a:t>glyoxysomes</a:t>
            </a:r>
            <a:r>
              <a:rPr lang="en-US" altLang="zh-CN" b="1" dirty="0">
                <a:latin typeface="Times New Roman" pitchFamily="18" charset="0"/>
                <a:ea typeface="宋体" pitchFamily="2" charset="-122"/>
              </a:rPr>
              <a:t>. </a:t>
            </a:r>
          </a:p>
          <a:p>
            <a:r>
              <a:rPr lang="en-US" altLang="zh-CN" b="1" dirty="0">
                <a:latin typeface="Times New Roman" pitchFamily="18" charset="0"/>
                <a:ea typeface="宋体" pitchFamily="2" charset="-122"/>
              </a:rPr>
              <a:t>Succinate is transported to </a:t>
            </a:r>
            <a:r>
              <a:rPr lang="en-US" altLang="zh-CN" b="1" dirty="0">
                <a:solidFill>
                  <a:srgbClr val="3333FF"/>
                </a:solidFill>
                <a:latin typeface="Times New Roman" pitchFamily="18" charset="0"/>
                <a:ea typeface="宋体" pitchFamily="2" charset="-122"/>
              </a:rPr>
              <a:t>mitochondria</a:t>
            </a:r>
            <a:r>
              <a:rPr lang="en-US" altLang="zh-CN" b="1" dirty="0">
                <a:latin typeface="Times New Roman" pitchFamily="18" charset="0"/>
                <a:ea typeface="宋体" pitchFamily="2" charset="-122"/>
              </a:rPr>
              <a:t> and  converted to  malate via the citric acid cycle. </a:t>
            </a:r>
          </a:p>
          <a:p>
            <a:r>
              <a:rPr lang="en-US" altLang="zh-CN" b="1" dirty="0">
                <a:latin typeface="Times New Roman" pitchFamily="18" charset="0"/>
                <a:ea typeface="宋体" pitchFamily="2" charset="-122"/>
              </a:rPr>
              <a:t>Malate is then transported out of mitochondria and is converted to glucose in the</a:t>
            </a:r>
            <a:r>
              <a:rPr lang="en-US" altLang="zh-CN" b="1" dirty="0">
                <a:solidFill>
                  <a:schemeClr val="hlink"/>
                </a:solidFill>
                <a:latin typeface="Times New Roman" pitchFamily="18" charset="0"/>
                <a:ea typeface="宋体" pitchFamily="2" charset="-122"/>
              </a:rPr>
              <a:t> </a:t>
            </a:r>
            <a:r>
              <a:rPr lang="en-US" altLang="zh-CN" b="1" dirty="0">
                <a:solidFill>
                  <a:srgbClr val="CC0000"/>
                </a:solidFill>
                <a:latin typeface="Times New Roman" pitchFamily="18" charset="0"/>
                <a:ea typeface="宋体" pitchFamily="2" charset="-122"/>
              </a:rPr>
              <a:t>cytosol</a:t>
            </a:r>
            <a:r>
              <a:rPr lang="en-US" altLang="zh-CN" b="1" dirty="0">
                <a:latin typeface="Times New Roman" pitchFamily="18" charset="0"/>
                <a:ea typeface="宋体" pitchFamily="2" charset="-122"/>
              </a:rPr>
              <a:t>.</a:t>
            </a:r>
          </a:p>
          <a:p>
            <a:endParaRPr lang="en-US" altLang="zh-CN" b="1" dirty="0">
              <a:latin typeface="Times New Roman" pitchFamily="18" charset="0"/>
              <a:ea typeface="宋体" pitchFamily="2" charset="-122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3213" y="461963"/>
            <a:ext cx="8535987" cy="5932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132138" y="188913"/>
            <a:ext cx="2944812" cy="6097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2467" name="Text Box 3"/>
          <p:cNvSpPr txBox="1">
            <a:spLocks noChangeArrowheads="1"/>
          </p:cNvSpPr>
          <p:nvPr/>
        </p:nvSpPr>
        <p:spPr bwMode="auto">
          <a:xfrm>
            <a:off x="321685" y="6286500"/>
            <a:ext cx="878638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3333FF"/>
                </a:solidFill>
                <a:latin typeface="Times New Roman" pitchFamily="18" charset="0"/>
                <a:ea typeface="宋体" pitchFamily="2" charset="-122"/>
              </a:rPr>
              <a:t>Relationship between the citric acid cycle and the glyoxylate cycle</a:t>
            </a:r>
          </a:p>
          <a:p>
            <a:endParaRPr lang="zh-CN" altLang="en-US" dirty="0">
              <a:solidFill>
                <a:srgbClr val="3333FF"/>
              </a:solidFill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62468" name="Line 4"/>
          <p:cNvSpPr>
            <a:spLocks noChangeShapeType="1"/>
          </p:cNvSpPr>
          <p:nvPr/>
        </p:nvSpPr>
        <p:spPr bwMode="auto">
          <a:xfrm>
            <a:off x="2268538" y="3357563"/>
            <a:ext cx="8636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2469" name="Line 5"/>
          <p:cNvSpPr>
            <a:spLocks noChangeShapeType="1"/>
          </p:cNvSpPr>
          <p:nvPr/>
        </p:nvSpPr>
        <p:spPr bwMode="auto">
          <a:xfrm flipH="1">
            <a:off x="5940425" y="6092825"/>
            <a:ext cx="10795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2470" name="Line 6"/>
          <p:cNvSpPr>
            <a:spLocks noChangeShapeType="1"/>
          </p:cNvSpPr>
          <p:nvPr/>
        </p:nvSpPr>
        <p:spPr bwMode="auto">
          <a:xfrm>
            <a:off x="3851275" y="3789363"/>
            <a:ext cx="8636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908050"/>
            <a:ext cx="9144000" cy="1143000"/>
          </a:xfrm>
        </p:spPr>
        <p:txBody>
          <a:bodyPr/>
          <a:lstStyle/>
          <a:p>
            <a:r>
              <a:rPr lang="en-US" altLang="zh-CN" sz="4000" b="1" dirty="0">
                <a:solidFill>
                  <a:srgbClr val="3333FF"/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11. The partitioning of isocitrate between the citric acid cycle and the glyoxylate cycle is coordinately regulated</a:t>
            </a:r>
            <a:r>
              <a:rPr lang="en-US" altLang="zh-CN" sz="4000" dirty="0">
                <a:solidFill>
                  <a:srgbClr val="3333FF"/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860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2997200"/>
            <a:ext cx="9144000" cy="41148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zh-CN" b="1" dirty="0">
                <a:latin typeface="Times New Roman" pitchFamily="18" charset="0"/>
                <a:ea typeface="宋体" pitchFamily="2" charset="-122"/>
              </a:rPr>
              <a:t>The activity of the </a:t>
            </a:r>
            <a:r>
              <a:rPr lang="en-US" altLang="zh-CN" b="1" i="1" dirty="0">
                <a:latin typeface="Times New Roman" pitchFamily="18" charset="0"/>
                <a:ea typeface="宋体" pitchFamily="2" charset="-122"/>
              </a:rPr>
              <a:t>E. coli</a:t>
            </a:r>
            <a:r>
              <a:rPr lang="en-US" altLang="zh-CN" b="1" dirty="0">
                <a:latin typeface="Times New Roman" pitchFamily="18" charset="0"/>
                <a:ea typeface="宋体" pitchFamily="2" charset="-122"/>
              </a:rPr>
              <a:t> </a:t>
            </a:r>
            <a:r>
              <a:rPr lang="en-US" altLang="zh-CN" b="1" dirty="0">
                <a:solidFill>
                  <a:srgbClr val="FF0000"/>
                </a:solidFill>
                <a:latin typeface="Times New Roman" pitchFamily="18" charset="0"/>
                <a:ea typeface="宋体" pitchFamily="2" charset="-122"/>
              </a:rPr>
              <a:t>isocitrate dehydrogenase</a:t>
            </a:r>
            <a:r>
              <a:rPr lang="en-US" altLang="zh-CN" b="1" dirty="0">
                <a:latin typeface="Times New Roman" pitchFamily="18" charset="0"/>
                <a:ea typeface="宋体" pitchFamily="2" charset="-122"/>
              </a:rPr>
              <a:t> is inhibited when phosphorylated by a specific kinase and activated when dephosphorylated by a specific phosphatase.</a:t>
            </a:r>
          </a:p>
        </p:txBody>
      </p:sp>
    </p:spTree>
    <p:extLst>
      <p:ext uri="{BB962C8B-B14F-4D97-AF65-F5344CB8AC3E}">
        <p14:creationId xmlns:p14="http://schemas.microsoft.com/office/powerpoint/2010/main" val="163705022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Text Box 3"/>
          <p:cNvSpPr txBox="1">
            <a:spLocks noChangeArrowheads="1"/>
          </p:cNvSpPr>
          <p:nvPr/>
        </p:nvSpPr>
        <p:spPr bwMode="auto">
          <a:xfrm>
            <a:off x="303213" y="1119188"/>
            <a:ext cx="2801937" cy="2528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3200" b="1" dirty="0">
                <a:latin typeface="Times New Roman" pitchFamily="18" charset="0"/>
                <a:ea typeface="宋体" pitchFamily="2" charset="-122"/>
              </a:rPr>
              <a:t>The citric acid </a:t>
            </a:r>
          </a:p>
          <a:p>
            <a:r>
              <a:rPr lang="en-US" altLang="zh-CN" sz="3200" b="1" dirty="0">
                <a:latin typeface="Times New Roman" pitchFamily="18" charset="0"/>
                <a:ea typeface="宋体" pitchFamily="2" charset="-122"/>
              </a:rPr>
              <a:t>and glyoxylate </a:t>
            </a:r>
          </a:p>
          <a:p>
            <a:r>
              <a:rPr lang="en-US" altLang="zh-CN" sz="3200" b="1" dirty="0">
                <a:latin typeface="Times New Roman" pitchFamily="18" charset="0"/>
                <a:ea typeface="宋体" pitchFamily="2" charset="-122"/>
              </a:rPr>
              <a:t>cycles are </a:t>
            </a:r>
          </a:p>
          <a:p>
            <a:r>
              <a:rPr lang="en-US" altLang="zh-CN" sz="3200" b="1" dirty="0">
                <a:latin typeface="Times New Roman" pitchFamily="18" charset="0"/>
                <a:ea typeface="宋体" pitchFamily="2" charset="-122"/>
              </a:rPr>
              <a:t>coordinately</a:t>
            </a:r>
          </a:p>
          <a:p>
            <a:r>
              <a:rPr lang="en-US" altLang="zh-CN" sz="3200" b="1" dirty="0">
                <a:latin typeface="Times New Roman" pitchFamily="18" charset="0"/>
                <a:ea typeface="宋体" pitchFamily="2" charset="-122"/>
              </a:rPr>
              <a:t>regulated</a:t>
            </a:r>
          </a:p>
        </p:txBody>
      </p:sp>
      <p:sp>
        <p:nvSpPr>
          <p:cNvPr id="64515" name="Rectangle 4"/>
          <p:cNvSpPr>
            <a:spLocks noChangeArrowheads="1"/>
          </p:cNvSpPr>
          <p:nvPr/>
        </p:nvSpPr>
        <p:spPr bwMode="auto">
          <a:xfrm>
            <a:off x="5003800" y="1052513"/>
            <a:ext cx="647700" cy="144462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>
              <a:ea typeface="宋体" pitchFamily="2" charset="-122"/>
            </a:endParaRPr>
          </a:p>
        </p:txBody>
      </p:sp>
      <p:pic>
        <p:nvPicPr>
          <p:cNvPr id="64516" name="Picture 8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779838" y="476250"/>
            <a:ext cx="3176587" cy="6097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4517" name="Line 9"/>
          <p:cNvSpPr>
            <a:spLocks noChangeShapeType="1"/>
          </p:cNvSpPr>
          <p:nvPr/>
        </p:nvSpPr>
        <p:spPr bwMode="auto">
          <a:xfrm>
            <a:off x="4932363" y="2420938"/>
            <a:ext cx="1008062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title"/>
          </p:nvPr>
        </p:nvSpPr>
        <p:spPr>
          <a:xfrm flipV="1">
            <a:off x="685800" y="1493838"/>
            <a:ext cx="7772400" cy="106362"/>
          </a:xfrm>
        </p:spPr>
        <p:txBody>
          <a:bodyPr/>
          <a:lstStyle/>
          <a:p>
            <a:r>
              <a:rPr lang="zh-CN" altLang="en-US">
                <a:ea typeface="宋体" pitchFamily="2" charset="-122"/>
              </a:rPr>
              <a:t> </a:t>
            </a:r>
          </a:p>
        </p:txBody>
      </p:sp>
      <p:sp>
        <p:nvSpPr>
          <p:cNvPr id="655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549275"/>
            <a:ext cx="8686800" cy="5805488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zh-CN" b="1" dirty="0">
                <a:latin typeface="Times New Roman" pitchFamily="18" charset="0"/>
                <a:ea typeface="宋体" pitchFamily="2" charset="-122"/>
              </a:rPr>
              <a:t>The kinase and phosphatase activities are located in two domains of the same polypeptide and are reciprocally regulated: the kinase is allosterically inhibited (while the phosphatase activated) by molecules indicating an energy depletion, e.g., accumulation of intermediates of glycolysis and the citric acid cycle.</a:t>
            </a:r>
          </a:p>
          <a:p>
            <a:pPr>
              <a:lnSpc>
                <a:spcPct val="90000"/>
              </a:lnSpc>
            </a:pPr>
            <a:endParaRPr lang="en-US" altLang="zh-CN" b="1" dirty="0">
              <a:latin typeface="Times New Roman" pitchFamily="18" charset="0"/>
              <a:ea typeface="宋体" pitchFamily="2" charset="-122"/>
            </a:endParaRPr>
          </a:p>
          <a:p>
            <a:pPr>
              <a:lnSpc>
                <a:spcPct val="90000"/>
              </a:lnSpc>
            </a:pPr>
            <a:r>
              <a:rPr lang="en-US" altLang="zh-CN" b="1" dirty="0">
                <a:latin typeface="Times New Roman" pitchFamily="18" charset="0"/>
                <a:ea typeface="宋体" pitchFamily="2" charset="-122"/>
              </a:rPr>
              <a:t>The allosteric inhibitors of the kinase also act as inhibitors for the isocitrate lyase: i.e., they activate the dehydrogenase while simultaneously inhibit the lyase.</a:t>
            </a:r>
          </a:p>
          <a:p>
            <a:pPr>
              <a:lnSpc>
                <a:spcPct val="90000"/>
              </a:lnSpc>
            </a:pPr>
            <a:endParaRPr lang="zh-CN" altLang="en-US" b="1">
              <a:latin typeface="Times New Roman" pitchFamily="18" charset="0"/>
              <a:ea typeface="宋体" pitchFamily="2" charset="-122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title"/>
          </p:nvPr>
        </p:nvSpPr>
        <p:spPr>
          <a:xfrm>
            <a:off x="395536" y="332656"/>
            <a:ext cx="7772400" cy="1143000"/>
          </a:xfrm>
        </p:spPr>
        <p:txBody>
          <a:bodyPr/>
          <a:lstStyle/>
          <a:p>
            <a:r>
              <a:rPr lang="en-US" altLang="zh-CN" sz="6600" b="1" dirty="0">
                <a:solidFill>
                  <a:srgbClr val="3333FF"/>
                </a:solidFill>
                <a:latin typeface="Times New Roman" pitchFamily="18" charset="0"/>
                <a:ea typeface="宋体" pitchFamily="2" charset="-122"/>
              </a:rPr>
              <a:t>Keywords</a:t>
            </a:r>
          </a:p>
        </p:txBody>
      </p:sp>
      <p:sp>
        <p:nvSpPr>
          <p:cNvPr id="665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9388" y="1772816"/>
            <a:ext cx="8964612" cy="56896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zh-CN" sz="2800" b="1" dirty="0">
                <a:latin typeface="Times New Roman" pitchFamily="18" charset="0"/>
                <a:ea typeface="宋体" pitchFamily="2" charset="-122"/>
              </a:rPr>
              <a:t>Pyruvate dehydrogenase complex--reaction, regulation</a:t>
            </a:r>
          </a:p>
          <a:p>
            <a:pPr>
              <a:lnSpc>
                <a:spcPct val="90000"/>
              </a:lnSpc>
            </a:pPr>
            <a:r>
              <a:rPr lang="en-US" altLang="zh-CN" sz="2800" b="1" dirty="0">
                <a:latin typeface="Times New Roman" pitchFamily="18" charset="0"/>
                <a:ea typeface="宋体" pitchFamily="2" charset="-122"/>
              </a:rPr>
              <a:t>The citric acid cycle--reaction, regulation</a:t>
            </a:r>
          </a:p>
          <a:p>
            <a:pPr>
              <a:lnSpc>
                <a:spcPct val="90000"/>
              </a:lnSpc>
            </a:pPr>
            <a:r>
              <a:rPr lang="en-US" altLang="zh-CN" sz="2800" b="1" dirty="0">
                <a:latin typeface="Times New Roman" pitchFamily="18" charset="0"/>
                <a:ea typeface="宋体" pitchFamily="2" charset="-122"/>
              </a:rPr>
              <a:t>The glyoxylate cycle--products</a:t>
            </a:r>
          </a:p>
          <a:p>
            <a:pPr>
              <a:lnSpc>
                <a:spcPct val="90000"/>
              </a:lnSpc>
            </a:pPr>
            <a:endParaRPr lang="en-US" altLang="zh-CN" sz="2800" b="1" dirty="0">
              <a:latin typeface="Times New Roman" pitchFamily="18" charset="0"/>
              <a:ea typeface="宋体" pitchFamily="2" charset="-122"/>
            </a:endParaRPr>
          </a:p>
          <a:p>
            <a:pPr>
              <a:lnSpc>
                <a:spcPct val="90000"/>
              </a:lnSpc>
            </a:pPr>
            <a:endParaRPr lang="en-US" altLang="zh-CN" sz="2800" b="1" dirty="0">
              <a:latin typeface="Times New Roman" pitchFamily="18" charset="0"/>
              <a:ea typeface="宋体" pitchFamily="2" charset="-122"/>
            </a:endParaRPr>
          </a:p>
          <a:p>
            <a:pPr>
              <a:lnSpc>
                <a:spcPct val="90000"/>
              </a:lnSpc>
            </a:pPr>
            <a:endParaRPr lang="en-US" altLang="zh-CN" sz="2800" b="1" dirty="0">
              <a:latin typeface="Times New Roman" pitchFamily="18" charset="0"/>
              <a:ea typeface="宋体" pitchFamily="2" charset="-122"/>
            </a:endParaRPr>
          </a:p>
          <a:p>
            <a:pPr>
              <a:lnSpc>
                <a:spcPct val="90000"/>
              </a:lnSpc>
            </a:pPr>
            <a:endParaRPr lang="en-US" altLang="zh-CN" sz="2800" b="1" dirty="0">
              <a:latin typeface="Times New Roman" pitchFamily="18" charset="0"/>
              <a:ea typeface="宋体" pitchFamily="2" charset="-122"/>
            </a:endParaRPr>
          </a:p>
          <a:p>
            <a:pPr marL="0" indent="0">
              <a:lnSpc>
                <a:spcPct val="90000"/>
              </a:lnSpc>
              <a:buNone/>
            </a:pPr>
            <a:endParaRPr lang="en-US" altLang="zh-CN" sz="2800" b="1" dirty="0">
              <a:latin typeface="Times New Roman" pitchFamily="18" charset="0"/>
              <a:ea typeface="宋体" pitchFamily="2" charset="-122"/>
            </a:endParaRPr>
          </a:p>
          <a:p>
            <a:pPr>
              <a:lnSpc>
                <a:spcPct val="90000"/>
              </a:lnSpc>
            </a:pPr>
            <a:endParaRPr lang="en-US" altLang="zh-CN" sz="2800" b="1" dirty="0">
              <a:latin typeface="Times New Roman" pitchFamily="18" charset="0"/>
              <a:ea typeface="宋体" pitchFamily="2" charset="-122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683568" y="260648"/>
            <a:ext cx="7772400" cy="1143000"/>
          </a:xfrm>
        </p:spPr>
        <p:txBody>
          <a:bodyPr/>
          <a:lstStyle/>
          <a:p>
            <a:r>
              <a:rPr lang="en-US" altLang="zh-CN" sz="6600" b="1" dirty="0">
                <a:solidFill>
                  <a:srgbClr val="3333FF"/>
                </a:solidFill>
                <a:latin typeface="Times New Roman" pitchFamily="18" charset="0"/>
                <a:ea typeface="宋体" pitchFamily="2" charset="-122"/>
              </a:rPr>
              <a:t>Words of the week</a:t>
            </a:r>
          </a:p>
        </p:txBody>
      </p:sp>
      <p:sp>
        <p:nvSpPr>
          <p:cNvPr id="9011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29308" y="1484784"/>
            <a:ext cx="8280920" cy="5689600"/>
          </a:xfrm>
          <a:noFill/>
          <a:ln>
            <a:noFill/>
          </a:ln>
        </p:spPr>
        <p:txBody>
          <a:bodyPr/>
          <a:lstStyle/>
          <a:p>
            <a:r>
              <a:rPr lang="en-US" altLang="zh-CN" b="1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kinase vs. phosphatase</a:t>
            </a:r>
          </a:p>
          <a:p>
            <a:r>
              <a:rPr lang="en-US" altLang="zh-CN" b="1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phosphorylation vs. dephosphorylation</a:t>
            </a:r>
          </a:p>
          <a:p>
            <a:r>
              <a:rPr lang="en-US" altLang="zh-CN" b="1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phosphorylated vs. unphosphorylated</a:t>
            </a:r>
          </a:p>
          <a:p>
            <a:r>
              <a:rPr lang="en-US" altLang="zh-CN" b="1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activated vs. inactivated</a:t>
            </a:r>
          </a:p>
          <a:p>
            <a:r>
              <a:rPr lang="en-US" altLang="zh-CN" b="1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synthase vs. synthetase</a:t>
            </a:r>
          </a:p>
          <a:p>
            <a:endParaRPr lang="en-US" altLang="zh-CN" b="1" dirty="0">
              <a:latin typeface="Times New Roman" pitchFamily="18" charset="0"/>
              <a:ea typeface="宋体" pitchFamily="2" charset="-122"/>
              <a:cs typeface="Times New Roman" pitchFamily="18" charset="0"/>
            </a:endParaRPr>
          </a:p>
          <a:p>
            <a:pPr>
              <a:buFontTx/>
              <a:buNone/>
            </a:pPr>
            <a:endParaRPr lang="zh-CN" altLang="en-US" b="1" dirty="0">
              <a:latin typeface="Times New Roman" pitchFamily="18" charset="0"/>
              <a:ea typeface="宋体" pitchFamily="2" charset="-122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67544" y="269776"/>
            <a:ext cx="8424936" cy="1143000"/>
          </a:xfrm>
        </p:spPr>
        <p:txBody>
          <a:bodyPr/>
          <a:lstStyle/>
          <a:p>
            <a:r>
              <a:rPr lang="en-US" altLang="zh-CN" sz="4800" b="1" dirty="0">
                <a:solidFill>
                  <a:srgbClr val="3333FF"/>
                </a:solidFill>
                <a:latin typeface="Times New Roman" pitchFamily="18" charset="0"/>
                <a:ea typeface="宋体" pitchFamily="2" charset="-122"/>
              </a:rPr>
              <a:t>Text-book reading of the week</a:t>
            </a:r>
          </a:p>
        </p:txBody>
      </p:sp>
      <p:sp>
        <p:nvSpPr>
          <p:cNvPr id="8704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41276" y="1556792"/>
            <a:ext cx="8802724" cy="5184576"/>
          </a:xfrm>
          <a:ln>
            <a:noFill/>
          </a:ln>
        </p:spPr>
        <p:txBody>
          <a:bodyPr/>
          <a:lstStyle/>
          <a:p>
            <a:r>
              <a:rPr lang="en-US" altLang="zh-CN" b="1" dirty="0">
                <a:latin typeface="Times New Roman" pitchFamily="18" charset="0"/>
                <a:ea typeface="宋体" charset="-122"/>
                <a:cs typeface="Times New Roman" pitchFamily="18" charset="0"/>
              </a:rPr>
              <a:t>Summary 16.1 (p637)</a:t>
            </a:r>
          </a:p>
          <a:p>
            <a:r>
              <a:rPr lang="en-US" altLang="zh-CN" b="1" dirty="0">
                <a:latin typeface="Times New Roman" pitchFamily="18" charset="0"/>
                <a:ea typeface="宋体" charset="-122"/>
                <a:cs typeface="Times New Roman" pitchFamily="18" charset="0"/>
              </a:rPr>
              <a:t>Summary 16.2 (p653)</a:t>
            </a:r>
          </a:p>
          <a:p>
            <a:r>
              <a:rPr lang="en-US" altLang="zh-CN" b="1" dirty="0">
                <a:latin typeface="Times New Roman" pitchFamily="18" charset="0"/>
                <a:ea typeface="宋体" charset="-122"/>
                <a:cs typeface="Times New Roman" pitchFamily="18" charset="0"/>
              </a:rPr>
              <a:t>Summary 16.3 (p656)</a:t>
            </a:r>
          </a:p>
          <a:p>
            <a:r>
              <a:rPr lang="en-US" altLang="zh-CN" b="1" dirty="0">
                <a:latin typeface="Times New Roman" pitchFamily="18" charset="0"/>
                <a:ea typeface="宋体" charset="-122"/>
                <a:cs typeface="Times New Roman" pitchFamily="18" charset="0"/>
              </a:rPr>
              <a:t>Summary 16.4 (p659)</a:t>
            </a:r>
          </a:p>
          <a:p>
            <a:r>
              <a:rPr lang="en-US" altLang="zh-CN" b="1" dirty="0">
                <a:latin typeface="Times New Roman" pitchFamily="18" charset="0"/>
                <a:ea typeface="宋体" charset="-122"/>
                <a:cs typeface="Times New Roman" pitchFamily="18" charset="0"/>
              </a:rPr>
              <a:t>p648 (Box 16-3)</a:t>
            </a:r>
          </a:p>
          <a:p>
            <a:r>
              <a:rPr lang="en-US" altLang="zh-CN" b="1" dirty="0">
                <a:latin typeface="Times New Roman" pitchFamily="18" charset="0"/>
                <a:ea typeface="宋体" charset="-122"/>
                <a:cs typeface="Times New Roman" pitchFamily="18" charset="0"/>
              </a:rPr>
              <a:t>p653-655 (regulation of the citric acid cycle)</a:t>
            </a:r>
          </a:p>
          <a:p>
            <a:endParaRPr lang="en-US" altLang="zh-CN" b="1" dirty="0">
              <a:latin typeface="Times New Roman" pitchFamily="18" charset="0"/>
              <a:ea typeface="宋体" charset="-122"/>
              <a:cs typeface="Times New Roman" pitchFamily="18" charset="0"/>
            </a:endParaRPr>
          </a:p>
          <a:p>
            <a:endParaRPr lang="en-US" altLang="zh-CN" b="1" dirty="0">
              <a:latin typeface="Times New Roman" pitchFamily="18" charset="0"/>
              <a:ea typeface="宋体" charset="-122"/>
              <a:cs typeface="Times New Roman" pitchFamily="18" charset="0"/>
            </a:endParaRPr>
          </a:p>
          <a:p>
            <a:pPr>
              <a:buFontTx/>
              <a:buNone/>
            </a:pPr>
            <a:endParaRPr lang="zh-CN" altLang="en-US" b="1" dirty="0"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420085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ChangeArrowheads="1"/>
          </p:cNvSpPr>
          <p:nvPr>
            <p:ph type="title"/>
          </p:nvPr>
        </p:nvSpPr>
        <p:spPr>
          <a:xfrm>
            <a:off x="539552" y="24036"/>
            <a:ext cx="7772400" cy="1143000"/>
          </a:xfrm>
        </p:spPr>
        <p:txBody>
          <a:bodyPr/>
          <a:lstStyle/>
          <a:p>
            <a:r>
              <a:rPr lang="en-US" altLang="zh-CN" sz="6600" b="1" dirty="0">
                <a:solidFill>
                  <a:srgbClr val="3333FF"/>
                </a:solidFill>
                <a:latin typeface="Times New Roman" pitchFamily="18" charset="0"/>
                <a:ea typeface="宋体" pitchFamily="2" charset="-122"/>
              </a:rPr>
              <a:t>Summary</a:t>
            </a:r>
          </a:p>
        </p:txBody>
      </p:sp>
      <p:sp>
        <p:nvSpPr>
          <p:cNvPr id="675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9388" y="1171512"/>
            <a:ext cx="8964612" cy="56896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zh-CN" sz="2800" b="1" dirty="0">
                <a:latin typeface="Times New Roman" pitchFamily="18" charset="0"/>
                <a:ea typeface="宋体" pitchFamily="2" charset="-122"/>
              </a:rPr>
              <a:t>Pyruvate, the product of glycolysis, is converted to acetyl-CoA, the starting material of the citric acid cycle, by the pyruvate dehydrogenase (PDH) complex.</a:t>
            </a:r>
          </a:p>
          <a:p>
            <a:pPr>
              <a:lnSpc>
                <a:spcPct val="90000"/>
              </a:lnSpc>
            </a:pPr>
            <a:endParaRPr lang="en-US" altLang="zh-CN" sz="2800" b="1" dirty="0">
              <a:latin typeface="Times New Roman" pitchFamily="18" charset="0"/>
              <a:ea typeface="宋体" pitchFamily="2" charset="-122"/>
            </a:endParaRPr>
          </a:p>
          <a:p>
            <a:pPr>
              <a:lnSpc>
                <a:spcPct val="90000"/>
              </a:lnSpc>
            </a:pPr>
            <a:r>
              <a:rPr lang="en-US" altLang="zh-CN" sz="2800" b="1" dirty="0">
                <a:latin typeface="Times New Roman" pitchFamily="18" charset="0"/>
                <a:ea typeface="宋体" pitchFamily="2" charset="-122"/>
              </a:rPr>
              <a:t>The PDH complex is composed of multiple copies of three enzymes and five different coenzymes.</a:t>
            </a:r>
          </a:p>
          <a:p>
            <a:pPr>
              <a:lnSpc>
                <a:spcPct val="90000"/>
              </a:lnSpc>
            </a:pPr>
            <a:endParaRPr lang="en-US" altLang="zh-CN" sz="2800" b="1" dirty="0">
              <a:latin typeface="Times New Roman" pitchFamily="18" charset="0"/>
              <a:ea typeface="宋体" pitchFamily="2" charset="-122"/>
            </a:endParaRPr>
          </a:p>
          <a:p>
            <a:pPr>
              <a:lnSpc>
                <a:spcPct val="90000"/>
              </a:lnSpc>
            </a:pPr>
            <a:r>
              <a:rPr lang="en-US" altLang="zh-CN" sz="2800" b="1" dirty="0">
                <a:latin typeface="Times New Roman" pitchFamily="18" charset="0"/>
                <a:ea typeface="宋体" pitchFamily="2" charset="-122"/>
              </a:rPr>
              <a:t>The citric acid cycle is a nearly universal central catabolic pathway in which compounds derived from the breakdown of carbohydrates, fats and proteins are oxidized to CO</a:t>
            </a:r>
            <a:r>
              <a:rPr lang="en-US" altLang="zh-CN" sz="2800" b="1" baseline="-25000" dirty="0">
                <a:latin typeface="Times New Roman" pitchFamily="18" charset="0"/>
                <a:ea typeface="宋体" pitchFamily="2" charset="-122"/>
              </a:rPr>
              <a:t>2</a:t>
            </a:r>
            <a:r>
              <a:rPr lang="en-US" altLang="zh-CN" sz="2800" b="1" dirty="0">
                <a:latin typeface="Times New Roman" pitchFamily="18" charset="0"/>
                <a:ea typeface="宋体" pitchFamily="2" charset="-122"/>
              </a:rPr>
              <a:t>, with most of the energy of oxidation temporarily held in the electron carriers NADH and FADH</a:t>
            </a:r>
            <a:r>
              <a:rPr lang="en-US" altLang="zh-CN" sz="2800" b="1" baseline="-25000" dirty="0">
                <a:latin typeface="Times New Roman" pitchFamily="18" charset="0"/>
                <a:ea typeface="宋体" pitchFamily="2" charset="-122"/>
              </a:rPr>
              <a:t>2</a:t>
            </a:r>
            <a:r>
              <a:rPr lang="en-US" altLang="zh-CN" sz="2800" b="1" dirty="0">
                <a:latin typeface="Times New Roman" pitchFamily="18" charset="0"/>
                <a:ea typeface="宋体" pitchFamily="2" charset="-122"/>
              </a:rPr>
              <a:t>.</a:t>
            </a:r>
          </a:p>
          <a:p>
            <a:pPr>
              <a:lnSpc>
                <a:spcPct val="90000"/>
              </a:lnSpc>
            </a:pPr>
            <a:endParaRPr lang="en-US" altLang="zh-CN" sz="2800" b="1" dirty="0">
              <a:latin typeface="Times New Roman" pitchFamily="18" charset="0"/>
              <a:ea typeface="宋体" pitchFamily="2" charset="-122"/>
            </a:endParaRPr>
          </a:p>
          <a:p>
            <a:pPr>
              <a:lnSpc>
                <a:spcPct val="90000"/>
              </a:lnSpc>
            </a:pPr>
            <a:endParaRPr lang="en-US" altLang="zh-CN" sz="2800" b="1" dirty="0">
              <a:latin typeface="Times New Roman" pitchFamily="18" charset="0"/>
              <a:ea typeface="宋体" pitchFamily="2" charset="-122"/>
            </a:endParaRPr>
          </a:p>
          <a:p>
            <a:pPr>
              <a:lnSpc>
                <a:spcPct val="90000"/>
              </a:lnSpc>
            </a:pPr>
            <a:endParaRPr lang="en-US" altLang="zh-CN" sz="2800" b="1" dirty="0">
              <a:latin typeface="Times New Roman" pitchFamily="18" charset="0"/>
              <a:ea typeface="宋体" pitchFamily="2" charset="-122"/>
            </a:endParaRPr>
          </a:p>
          <a:p>
            <a:pPr>
              <a:lnSpc>
                <a:spcPct val="90000"/>
              </a:lnSpc>
            </a:pPr>
            <a:endParaRPr lang="en-US" altLang="zh-CN" sz="2800" b="1" dirty="0">
              <a:latin typeface="Times New Roman" pitchFamily="18" charset="0"/>
              <a:ea typeface="宋体" pitchFamily="2" charset="-122"/>
            </a:endParaRPr>
          </a:p>
          <a:p>
            <a:pPr>
              <a:lnSpc>
                <a:spcPct val="90000"/>
              </a:lnSpc>
            </a:pPr>
            <a:endParaRPr lang="en-US" altLang="zh-CN" sz="2800" b="1" dirty="0">
              <a:latin typeface="Times New Roman" pitchFamily="18" charset="0"/>
              <a:ea typeface="宋体" pitchFamily="2" charset="-122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0825" y="404813"/>
            <a:ext cx="8713788" cy="6048375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zh-CN" sz="2800" b="1" dirty="0">
                <a:latin typeface="Times New Roman" pitchFamily="18" charset="0"/>
                <a:ea typeface="宋体" pitchFamily="2" charset="-122"/>
              </a:rPr>
              <a:t>For each acetyl-CoA oxidized by the citric acid cycle, the energy gain consists of three molecules of NADH, one FADH</a:t>
            </a:r>
            <a:r>
              <a:rPr lang="en-US" altLang="zh-CN" sz="2800" b="1" baseline="-25000" dirty="0">
                <a:latin typeface="Times New Roman" pitchFamily="18" charset="0"/>
                <a:ea typeface="宋体" pitchFamily="2" charset="-122"/>
              </a:rPr>
              <a:t>2, </a:t>
            </a:r>
            <a:r>
              <a:rPr lang="en-US" altLang="zh-CN" sz="2800" b="1" dirty="0">
                <a:latin typeface="Times New Roman" pitchFamily="18" charset="0"/>
                <a:ea typeface="宋体" pitchFamily="2" charset="-122"/>
              </a:rPr>
              <a:t>and one ATP or GTP.</a:t>
            </a:r>
          </a:p>
          <a:p>
            <a:pPr>
              <a:lnSpc>
                <a:spcPct val="90000"/>
              </a:lnSpc>
            </a:pPr>
            <a:endParaRPr lang="en-US" altLang="zh-CN" sz="2800" b="1" dirty="0">
              <a:latin typeface="Times New Roman" pitchFamily="18" charset="0"/>
              <a:ea typeface="宋体" pitchFamily="2" charset="-122"/>
            </a:endParaRPr>
          </a:p>
          <a:p>
            <a:pPr>
              <a:lnSpc>
                <a:spcPct val="90000"/>
              </a:lnSpc>
            </a:pPr>
            <a:r>
              <a:rPr lang="en-US" altLang="zh-CN" sz="2800" b="1" dirty="0">
                <a:latin typeface="Times New Roman" pitchFamily="18" charset="0"/>
                <a:ea typeface="宋体" pitchFamily="2" charset="-122"/>
              </a:rPr>
              <a:t>The overall rate of the citric acid cycle is controlled by the rate of conversion of pyruvate to acetyl-CoA and by the flux through citrate synthase, isocitrate dehydrogenase, and </a:t>
            </a:r>
            <a:r>
              <a:rPr lang="en-US" altLang="zh-CN" sz="2800" b="1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</a:t>
            </a:r>
            <a:r>
              <a:rPr lang="en-US" altLang="zh-CN" sz="2800" b="1" dirty="0">
                <a:latin typeface="Times New Roman" pitchFamily="18" charset="0"/>
                <a:ea typeface="宋体" pitchFamily="2" charset="-122"/>
              </a:rPr>
              <a:t>-ketoglutarate dehydrogenase.</a:t>
            </a:r>
          </a:p>
          <a:p>
            <a:pPr>
              <a:lnSpc>
                <a:spcPct val="90000"/>
              </a:lnSpc>
            </a:pPr>
            <a:endParaRPr lang="en-US" altLang="zh-CN" sz="2800" b="1" dirty="0">
              <a:latin typeface="Times New Roman" pitchFamily="18" charset="0"/>
              <a:ea typeface="宋体" pitchFamily="2" charset="-122"/>
            </a:endParaRPr>
          </a:p>
          <a:p>
            <a:pPr>
              <a:lnSpc>
                <a:spcPct val="90000"/>
              </a:lnSpc>
            </a:pPr>
            <a:r>
              <a:rPr lang="en-US" altLang="zh-CN" sz="2800" b="1" dirty="0">
                <a:latin typeface="Times New Roman" pitchFamily="18" charset="0"/>
                <a:ea typeface="宋体" pitchFamily="2" charset="-122"/>
              </a:rPr>
              <a:t>The PDH complex is inhibited allosterically by metabolites that signal a sufficiency of metabolic energy (ATP, acetyl-CoA, NADH and fatty acids) and stimulated by metabolites that indicate a reduced energy supply (AMP, NAD</a:t>
            </a:r>
            <a:r>
              <a:rPr lang="en-US" altLang="zh-CN" sz="2800" b="1" baseline="30000" dirty="0">
                <a:latin typeface="Times New Roman" pitchFamily="18" charset="0"/>
                <a:ea typeface="宋体" pitchFamily="2" charset="-122"/>
              </a:rPr>
              <a:t>+ </a:t>
            </a:r>
            <a:r>
              <a:rPr lang="en-US" altLang="zh-CN" sz="2800" b="1" dirty="0">
                <a:latin typeface="Times New Roman" pitchFamily="18" charset="0"/>
                <a:ea typeface="宋体" pitchFamily="2" charset="-122"/>
              </a:rPr>
              <a:t>and CoA).</a:t>
            </a:r>
          </a:p>
          <a:p>
            <a:pPr>
              <a:lnSpc>
                <a:spcPct val="90000"/>
              </a:lnSpc>
            </a:pPr>
            <a:endParaRPr lang="en-US" altLang="zh-CN" sz="2800" b="1" dirty="0">
              <a:latin typeface="Times New Roman" pitchFamily="18" charset="0"/>
              <a:ea typeface="宋体" pitchFamily="2" charset="-122"/>
            </a:endParaRPr>
          </a:p>
          <a:p>
            <a:pPr>
              <a:lnSpc>
                <a:spcPct val="90000"/>
              </a:lnSpc>
            </a:pPr>
            <a:endParaRPr lang="en-US" altLang="zh-CN" sz="2800" b="1" dirty="0">
              <a:latin typeface="Times New Roman" pitchFamily="18" charset="0"/>
              <a:ea typeface="宋体" pitchFamily="2" charset="-122"/>
            </a:endParaRPr>
          </a:p>
          <a:p>
            <a:pPr>
              <a:lnSpc>
                <a:spcPct val="90000"/>
              </a:lnSpc>
            </a:pPr>
            <a:endParaRPr lang="en-US" altLang="zh-CN" sz="2800" b="1" dirty="0">
              <a:latin typeface="Times New Roman" pitchFamily="18" charset="0"/>
              <a:ea typeface="宋体" pitchFamily="2" charset="-122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79388" y="333375"/>
            <a:ext cx="8713787" cy="619125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zh-CN" sz="2800" b="1" dirty="0">
                <a:latin typeface="Times New Roman" pitchFamily="18" charset="0"/>
                <a:ea typeface="宋体" pitchFamily="2" charset="-122"/>
              </a:rPr>
              <a:t>The glyoxylate cycle is active in the germinating seeds of some plants and in certain microorganisms that can live on acetate as the sole carbon source.</a:t>
            </a:r>
          </a:p>
          <a:p>
            <a:pPr>
              <a:lnSpc>
                <a:spcPct val="90000"/>
              </a:lnSpc>
            </a:pPr>
            <a:r>
              <a:rPr lang="en-US" altLang="zh-CN" sz="2800" b="1" dirty="0">
                <a:latin typeface="Times New Roman" pitchFamily="18" charset="0"/>
                <a:ea typeface="宋体" pitchFamily="2" charset="-122"/>
              </a:rPr>
              <a:t>In the glyoxylate cycle, the bypassing of the two decarboxylation steps of the citric acid cycle makes possible of the net formation of succinate.</a:t>
            </a:r>
          </a:p>
          <a:p>
            <a:pPr>
              <a:lnSpc>
                <a:spcPct val="90000"/>
              </a:lnSpc>
            </a:pPr>
            <a:r>
              <a:rPr lang="en-US" altLang="zh-CN" sz="2800" b="1" dirty="0">
                <a:latin typeface="Times New Roman" pitchFamily="18" charset="0"/>
                <a:ea typeface="宋体" pitchFamily="2" charset="-122"/>
              </a:rPr>
              <a:t>Vertebrates lack the glyoxylate cycle and cannot synthesize glucose from acetate or the fatty acids that give rise to acetyl-CoA.</a:t>
            </a:r>
          </a:p>
          <a:p>
            <a:pPr>
              <a:lnSpc>
                <a:spcPct val="90000"/>
              </a:lnSpc>
            </a:pPr>
            <a:endParaRPr lang="en-US" altLang="zh-CN" sz="2800" b="1" dirty="0">
              <a:latin typeface="Times New Roman" pitchFamily="18" charset="0"/>
              <a:ea typeface="宋体" pitchFamily="2" charset="-122"/>
            </a:endParaRPr>
          </a:p>
          <a:p>
            <a:pPr>
              <a:lnSpc>
                <a:spcPct val="90000"/>
              </a:lnSpc>
            </a:pPr>
            <a:r>
              <a:rPr lang="en-US" altLang="zh-CN" sz="2800" b="1" dirty="0">
                <a:latin typeface="Times New Roman" pitchFamily="18" charset="0"/>
                <a:ea typeface="宋体" pitchFamily="2" charset="-122"/>
              </a:rPr>
              <a:t>The partitioning of isocitrate between the citrate acid cycle and the glyoxylate cycle is controlled at the level of isocitrate dehydrogenase, which is regulated by reversible phosphorylation.</a:t>
            </a:r>
          </a:p>
          <a:p>
            <a:pPr>
              <a:lnSpc>
                <a:spcPct val="90000"/>
              </a:lnSpc>
            </a:pPr>
            <a:endParaRPr lang="en-US" altLang="zh-CN" sz="2800" b="1" dirty="0">
              <a:latin typeface="Times New Roman" pitchFamily="18" charset="0"/>
              <a:ea typeface="宋体" pitchFamily="2" charset="-122"/>
            </a:endParaRPr>
          </a:p>
          <a:p>
            <a:pPr>
              <a:lnSpc>
                <a:spcPct val="90000"/>
              </a:lnSpc>
            </a:pPr>
            <a:endParaRPr lang="en-US" altLang="zh-CN" sz="2800" b="1" dirty="0">
              <a:latin typeface="Times New Roman" pitchFamily="18" charset="0"/>
              <a:ea typeface="宋体" pitchFamily="2" charset="-122"/>
            </a:endParaRPr>
          </a:p>
          <a:p>
            <a:pPr>
              <a:lnSpc>
                <a:spcPct val="90000"/>
              </a:lnSpc>
            </a:pPr>
            <a:endParaRPr lang="en-US" altLang="zh-CN" sz="2800" b="1" dirty="0">
              <a:latin typeface="Times New Roman" pitchFamily="18" charset="0"/>
              <a:ea typeface="宋体" pitchFamily="2" charset="-122"/>
            </a:endParaRPr>
          </a:p>
          <a:p>
            <a:pPr>
              <a:lnSpc>
                <a:spcPct val="90000"/>
              </a:lnSpc>
            </a:pPr>
            <a:endParaRPr lang="en-US" altLang="zh-CN" sz="2800" b="1" dirty="0">
              <a:latin typeface="Times New Roman" pitchFamily="18" charset="0"/>
              <a:ea typeface="宋体" pitchFamily="2" charset="-122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>
          <a:xfrm>
            <a:off x="309809" y="548680"/>
            <a:ext cx="8534400" cy="1143000"/>
          </a:xfrm>
        </p:spPr>
        <p:txBody>
          <a:bodyPr/>
          <a:lstStyle/>
          <a:p>
            <a:r>
              <a:rPr lang="en-US" altLang="zh-CN" b="1" dirty="0">
                <a:solidFill>
                  <a:srgbClr val="3333FF"/>
                </a:solidFill>
                <a:latin typeface="Times New Roman" pitchFamily="18" charset="0"/>
                <a:ea typeface="宋体" pitchFamily="2" charset="-122"/>
              </a:rPr>
              <a:t>2. Pyruvate is oxidized to </a:t>
            </a:r>
            <a:br>
              <a:rPr lang="en-US" altLang="zh-CN" b="1" dirty="0">
                <a:solidFill>
                  <a:srgbClr val="3333FF"/>
                </a:solidFill>
                <a:latin typeface="Times New Roman" pitchFamily="18" charset="0"/>
                <a:ea typeface="宋体" pitchFamily="2" charset="-122"/>
              </a:rPr>
            </a:br>
            <a:r>
              <a:rPr lang="en-US" altLang="zh-CN" b="1" dirty="0">
                <a:solidFill>
                  <a:srgbClr val="3333FF"/>
                </a:solidFill>
                <a:latin typeface="Times New Roman" pitchFamily="18" charset="0"/>
                <a:ea typeface="宋体" pitchFamily="2" charset="-122"/>
              </a:rPr>
              <a:t>acetyl-CoA by the pyruvate dehydrogenase complex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009" y="2348880"/>
            <a:ext cx="9144000" cy="41148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zh-CN" b="1" dirty="0">
                <a:latin typeface="Times New Roman" pitchFamily="18" charset="0"/>
                <a:ea typeface="宋体" pitchFamily="2" charset="-122"/>
              </a:rPr>
              <a:t>Pyruvate is first transported into mitochondria via a specific transporter on the inner membrane.</a:t>
            </a:r>
          </a:p>
          <a:p>
            <a:pPr>
              <a:lnSpc>
                <a:spcPct val="90000"/>
              </a:lnSpc>
            </a:pPr>
            <a:r>
              <a:rPr lang="en-US" altLang="zh-CN" b="1" dirty="0">
                <a:latin typeface="Times New Roman" pitchFamily="18" charset="0"/>
                <a:ea typeface="宋体" pitchFamily="2" charset="-122"/>
              </a:rPr>
              <a:t>Pyruvate is converted to acetyl-CoA and CO</a:t>
            </a:r>
            <a:r>
              <a:rPr lang="en-US" altLang="zh-CN" b="1" baseline="-25000" dirty="0">
                <a:latin typeface="Times New Roman" pitchFamily="18" charset="0"/>
                <a:ea typeface="宋体" pitchFamily="2" charset="-122"/>
              </a:rPr>
              <a:t>2</a:t>
            </a:r>
            <a:r>
              <a:rPr lang="en-US" altLang="zh-CN" b="1" dirty="0">
                <a:latin typeface="Times New Roman" pitchFamily="18" charset="0"/>
                <a:ea typeface="宋体" pitchFamily="2" charset="-122"/>
              </a:rPr>
              <a:t> by oxidative decarboxylation.</a:t>
            </a:r>
          </a:p>
          <a:p>
            <a:pPr>
              <a:lnSpc>
                <a:spcPct val="90000"/>
              </a:lnSpc>
            </a:pPr>
            <a:r>
              <a:rPr lang="en-US" altLang="zh-CN" b="1" dirty="0">
                <a:latin typeface="Times New Roman" pitchFamily="18" charset="0"/>
                <a:ea typeface="宋体" pitchFamily="2" charset="-122"/>
              </a:rPr>
              <a:t>The </a:t>
            </a:r>
            <a:r>
              <a:rPr lang="en-US" altLang="zh-CN" b="1" dirty="0">
                <a:solidFill>
                  <a:srgbClr val="FF0000"/>
                </a:solidFill>
                <a:latin typeface="Times New Roman" pitchFamily="18" charset="0"/>
                <a:ea typeface="宋体" pitchFamily="2" charset="-122"/>
              </a:rPr>
              <a:t>pyruvate dehydrogenase (PDH) complex</a:t>
            </a:r>
            <a:r>
              <a:rPr lang="en-US" altLang="zh-CN" b="1" dirty="0">
                <a:latin typeface="Times New Roman" pitchFamily="18" charset="0"/>
                <a:ea typeface="宋体" pitchFamily="2" charset="-122"/>
              </a:rPr>
              <a:t> is a huge multimeric assembly of three kinds of enzymes, having 60 subunits in bacteria and more in mammals.</a:t>
            </a:r>
          </a:p>
          <a:p>
            <a:pPr>
              <a:lnSpc>
                <a:spcPct val="90000"/>
              </a:lnSpc>
            </a:pPr>
            <a:endParaRPr lang="en-US" altLang="zh-CN" b="1" dirty="0">
              <a:latin typeface="Times New Roman" pitchFamily="18" charset="0"/>
              <a:ea typeface="宋体" pitchFamily="2" charset="-122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23850" y="1484313"/>
            <a:ext cx="8535988" cy="3883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43" name="Text Box 3"/>
          <p:cNvSpPr txBox="1">
            <a:spLocks noChangeArrowheads="1"/>
          </p:cNvSpPr>
          <p:nvPr/>
        </p:nvSpPr>
        <p:spPr bwMode="auto">
          <a:xfrm>
            <a:off x="1153980" y="437416"/>
            <a:ext cx="6875728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4800" b="1" dirty="0">
                <a:solidFill>
                  <a:srgbClr val="3333FF"/>
                </a:solidFill>
                <a:latin typeface="Times New Roman" pitchFamily="18" charset="0"/>
                <a:ea typeface="宋体" pitchFamily="2" charset="-122"/>
              </a:rPr>
              <a:t>Production of acetyl-CoA</a:t>
            </a:r>
            <a:endParaRPr lang="zh-CN" altLang="en-US" sz="4800" b="1" dirty="0">
              <a:solidFill>
                <a:srgbClr val="3333FF"/>
              </a:solidFill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10244" name="Text Box 4"/>
          <p:cNvSpPr txBox="1">
            <a:spLocks noChangeArrowheads="1"/>
          </p:cNvSpPr>
          <p:nvPr/>
        </p:nvSpPr>
        <p:spPr bwMode="auto">
          <a:xfrm>
            <a:off x="1309535" y="5699602"/>
            <a:ext cx="6564618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4400" b="1" dirty="0">
                <a:solidFill>
                  <a:srgbClr val="FF0000"/>
                </a:solidFill>
                <a:latin typeface="Times New Roman" pitchFamily="18" charset="0"/>
                <a:ea typeface="宋体" pitchFamily="2" charset="-122"/>
              </a:rPr>
              <a:t>Oxidative decarboxylation</a:t>
            </a:r>
          </a:p>
          <a:p>
            <a:endParaRPr lang="zh-CN" altLang="en-US" sz="3600" dirty="0"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10245" name="Line 5"/>
          <p:cNvSpPr>
            <a:spLocks noChangeShapeType="1"/>
          </p:cNvSpPr>
          <p:nvPr/>
        </p:nvSpPr>
        <p:spPr bwMode="auto">
          <a:xfrm>
            <a:off x="2195513" y="2349500"/>
            <a:ext cx="1223962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0246" name="Line 6"/>
          <p:cNvSpPr>
            <a:spLocks noChangeShapeType="1"/>
          </p:cNvSpPr>
          <p:nvPr/>
        </p:nvSpPr>
        <p:spPr bwMode="auto">
          <a:xfrm>
            <a:off x="4427538" y="2565400"/>
            <a:ext cx="792162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0247" name="Line 7"/>
          <p:cNvSpPr>
            <a:spLocks noChangeShapeType="1"/>
          </p:cNvSpPr>
          <p:nvPr/>
        </p:nvSpPr>
        <p:spPr bwMode="auto">
          <a:xfrm>
            <a:off x="4284663" y="2924175"/>
            <a:ext cx="10795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0248" name="Line 8"/>
          <p:cNvSpPr>
            <a:spLocks noChangeShapeType="1"/>
          </p:cNvSpPr>
          <p:nvPr/>
        </p:nvSpPr>
        <p:spPr bwMode="auto">
          <a:xfrm>
            <a:off x="3276600" y="2781300"/>
            <a:ext cx="790575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0249" name="Line 9"/>
          <p:cNvSpPr>
            <a:spLocks noChangeShapeType="1"/>
          </p:cNvSpPr>
          <p:nvPr/>
        </p:nvSpPr>
        <p:spPr bwMode="auto">
          <a:xfrm>
            <a:off x="4356100" y="3213100"/>
            <a:ext cx="936625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5868144" y="4437112"/>
            <a:ext cx="245900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irreversible</a:t>
            </a:r>
            <a:endParaRPr lang="zh-CN" altLang="en-US" sz="36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ext Box 4"/>
          <p:cNvSpPr txBox="1">
            <a:spLocks noChangeArrowheads="1"/>
          </p:cNvSpPr>
          <p:nvPr/>
        </p:nvSpPr>
        <p:spPr bwMode="auto">
          <a:xfrm>
            <a:off x="1763713" y="188913"/>
            <a:ext cx="3559175" cy="2041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3200" b="1" dirty="0">
                <a:solidFill>
                  <a:srgbClr val="FF0000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Critical to its role </a:t>
            </a:r>
          </a:p>
          <a:p>
            <a:r>
              <a:rPr lang="en-US" altLang="zh-CN" sz="3200" b="1" dirty="0">
                <a:solidFill>
                  <a:srgbClr val="FF0000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as an acyl carrier </a:t>
            </a:r>
          </a:p>
          <a:p>
            <a:r>
              <a:rPr lang="en-US" altLang="zh-CN" sz="3200" b="1" dirty="0">
                <a:solidFill>
                  <a:srgbClr val="FF0000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in a number of </a:t>
            </a:r>
          </a:p>
          <a:p>
            <a:r>
              <a:rPr lang="en-US" altLang="zh-CN" sz="3200" b="1" dirty="0">
                <a:solidFill>
                  <a:srgbClr val="FF0000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metabolic reactions</a:t>
            </a:r>
          </a:p>
        </p:txBody>
      </p:sp>
      <p:pic>
        <p:nvPicPr>
          <p:cNvPr id="11267" name="Picture 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23850" y="2276475"/>
            <a:ext cx="8535988" cy="3590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268" name="Rectangle 8"/>
          <p:cNvSpPr>
            <a:spLocks noChangeArrowheads="1"/>
          </p:cNvSpPr>
          <p:nvPr/>
        </p:nvSpPr>
        <p:spPr bwMode="auto">
          <a:xfrm>
            <a:off x="250825" y="4652963"/>
            <a:ext cx="1727200" cy="12954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>
              <a:ea typeface="宋体" pitchFamily="2" charset="-122"/>
            </a:endParaRPr>
          </a:p>
        </p:txBody>
      </p:sp>
      <p:sp>
        <p:nvSpPr>
          <p:cNvPr id="11269" name="Line 9"/>
          <p:cNvSpPr>
            <a:spLocks noChangeShapeType="1"/>
          </p:cNvSpPr>
          <p:nvPr/>
        </p:nvSpPr>
        <p:spPr bwMode="auto">
          <a:xfrm flipV="1">
            <a:off x="755650" y="836613"/>
            <a:ext cx="1008063" cy="1512887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Lehninger">
  <a:themeElements>
    <a:clrScheme name="Lehninger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Lehninger">
      <a:majorFont>
        <a:latin typeface="Times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/>
          </a:defRPr>
        </a:defPPr>
      </a:lstStyle>
    </a:lnDef>
  </a:objectDefaults>
  <a:extraClrSchemeLst>
    <a:extraClrScheme>
      <a:clrScheme name="Lehninger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hninger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hninger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hninger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hninger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hninger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hninger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Sumanas' Hard Drive:Applications:Microsoft Office 98:Templates:Lehninger</Template>
  <TotalTime>4071</TotalTime>
  <Words>2402</Words>
  <Application>Microsoft Office PowerPoint</Application>
  <PresentationFormat>全屏显示(4:3)</PresentationFormat>
  <Paragraphs>262</Paragraphs>
  <Slides>69</Slides>
  <Notes>18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69</vt:i4>
      </vt:variant>
    </vt:vector>
  </HeadingPairs>
  <TitlesOfParts>
    <vt:vector size="76" baseType="lpstr">
      <vt:lpstr>楷体</vt:lpstr>
      <vt:lpstr>宋体</vt:lpstr>
      <vt:lpstr>Arial</vt:lpstr>
      <vt:lpstr>Symbol</vt:lpstr>
      <vt:lpstr>Times</vt:lpstr>
      <vt:lpstr>Times New Roman</vt:lpstr>
      <vt:lpstr>Lehninger</vt:lpstr>
      <vt:lpstr>Chapter 16  The Citric Acid Cycle</vt:lpstr>
      <vt:lpstr>Citric Acid Cycle (三羧酸循环)</vt:lpstr>
      <vt:lpstr> 1. The cellular respiration (complete oxidation of fuels) can be divided into three stages</vt:lpstr>
      <vt:lpstr>PowerPoint 演示文稿</vt:lpstr>
      <vt:lpstr>PowerPoint 演示文稿</vt:lpstr>
      <vt:lpstr>PowerPoint 演示文稿</vt:lpstr>
      <vt:lpstr>2. Pyruvate is oxidized to  acetyl-CoA by the pyruvate dehydrogenase complex</vt:lpstr>
      <vt:lpstr>PowerPoint 演示文稿</vt:lpstr>
      <vt:lpstr>PowerPoint 演示文稿</vt:lpstr>
      <vt:lpstr>PowerPoint 演示文稿</vt:lpstr>
      <vt:lpstr>PowerPoint 演示文稿</vt:lpstr>
      <vt:lpstr>Pyruvate dehydrogenase complex (PDH)</vt:lpstr>
      <vt:lpstr>PowerPoint 演示文稿</vt:lpstr>
      <vt:lpstr>PowerPoint 演示文稿</vt:lpstr>
      <vt:lpstr>PowerPoint 演示文稿</vt:lpstr>
      <vt:lpstr>PowerPoint 演示文稿</vt:lpstr>
      <vt:lpstr> </vt:lpstr>
      <vt:lpstr>3. The complete oxidation of pyruvate in animal tissues was proposed to undergo via a cyclic pathway</vt:lpstr>
      <vt:lpstr> </vt:lpstr>
      <vt:lpstr>The Nobel Prize in Physiology  or Medicine 1953</vt:lpstr>
      <vt:lpstr>4. The acetyl group (carried by CoA) is completely oxidized to CO2 via the citric acid cycle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The citric acid cycle</vt:lpstr>
      <vt:lpstr>5. The complete oxidation of one glucose may yield as many as 32 ATP </vt:lpstr>
      <vt:lpstr>PowerPoint 演示文稿</vt:lpstr>
      <vt:lpstr>6. The intermediates of the citric acid cycle are important sources for biosynthetic precursors </vt:lpstr>
      <vt:lpstr>PowerPoint 演示文稿</vt:lpstr>
      <vt:lpstr> </vt:lpstr>
      <vt:lpstr> </vt:lpstr>
      <vt:lpstr>PowerPoint 演示文稿</vt:lpstr>
      <vt:lpstr>PowerPoint 演示文稿</vt:lpstr>
      <vt:lpstr>Regulation of the citric acid cycle</vt:lpstr>
      <vt:lpstr>7. The pyruvate dehydrogenase complex in vertebrates is regulated allosterically and covalently</vt:lpstr>
      <vt:lpstr> </vt:lpstr>
      <vt:lpstr>8. The rate of the citric acid cycle is controlled at three exergonic irreversible steps </vt:lpstr>
      <vt:lpstr>PowerPoint 演示文稿</vt:lpstr>
      <vt:lpstr>9. Net conversion of acetate to carbohydrates is achieved via  the glyoxylate cycle </vt:lpstr>
      <vt:lpstr>PowerPoint 演示文稿</vt:lpstr>
      <vt:lpstr> </vt:lpstr>
      <vt:lpstr>The glyoxylate cycle</vt:lpstr>
      <vt:lpstr>PowerPoint 演示文稿</vt:lpstr>
      <vt:lpstr>10. Conversion of fatty acids to glucose (in germinating seeds) occurs in three intracellular compartments</vt:lpstr>
      <vt:lpstr>PowerPoint 演示文稿</vt:lpstr>
      <vt:lpstr>11. The partitioning of isocitrate between the citric acid cycle and the glyoxylate cycle is coordinately regulated </vt:lpstr>
      <vt:lpstr>PowerPoint 演示文稿</vt:lpstr>
      <vt:lpstr> </vt:lpstr>
      <vt:lpstr>Keywords</vt:lpstr>
      <vt:lpstr>Words of the week</vt:lpstr>
      <vt:lpstr>Text-book reading of the week</vt:lpstr>
      <vt:lpstr>Summary</vt:lpstr>
      <vt:lpstr>PowerPoint 演示文稿</vt:lpstr>
      <vt:lpstr>PowerPoint 演示文稿</vt:lpstr>
    </vt:vector>
  </TitlesOfParts>
  <Company>Tsinghua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16 The citric acid cycle</dc:title>
  <dc:creator>Zhen Li</dc:creator>
  <cp:lastModifiedBy>李珍</cp:lastModifiedBy>
  <cp:revision>375</cp:revision>
  <dcterms:created xsi:type="dcterms:W3CDTF">2000-04-26T00:12:58Z</dcterms:created>
  <dcterms:modified xsi:type="dcterms:W3CDTF">2020-08-30T08:47:37Z</dcterms:modified>
</cp:coreProperties>
</file>